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57" r:id="rId3"/>
    <p:sldId id="261" r:id="rId4"/>
    <p:sldId id="274" r:id="rId5"/>
    <p:sldId id="277" r:id="rId6"/>
    <p:sldId id="258" r:id="rId7"/>
    <p:sldId id="259" r:id="rId8"/>
    <p:sldId id="260"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5"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80" y="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FE21B2-86A0-4DE7-BD61-E975196A0E3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FE21B2-86A0-4DE7-BD61-E975196A0E3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FE21B2-86A0-4DE7-BD61-E975196A0E3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FE21B2-86A0-4DE7-BD61-E975196A0E3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FE21B2-86A0-4DE7-BD61-E975196A0E38}" type="datetimeFigureOut">
              <a:rPr lang="en-US" smtClean="0"/>
              <a:pPr/>
              <a:t>3/15/2011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FE21B2-86A0-4DE7-BD61-E975196A0E38}"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FE21B2-86A0-4DE7-BD61-E975196A0E38}" type="datetimeFigureOut">
              <a:rPr lang="en-US" smtClean="0"/>
              <a:pPr/>
              <a:t>3/15/2011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FE21B2-86A0-4DE7-BD61-E975196A0E38}" type="datetimeFigureOut">
              <a:rPr lang="en-US" smtClean="0"/>
              <a:pPr/>
              <a:t>3/15/2011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E21B2-86A0-4DE7-BD61-E975196A0E38}" type="datetimeFigureOut">
              <a:rPr lang="en-US" smtClean="0"/>
              <a:pPr/>
              <a:t>3/15/2011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FE21B2-86A0-4DE7-BD61-E975196A0E38}"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FE21B2-86A0-4DE7-BD61-E975196A0E38}" type="datetimeFigureOut">
              <a:rPr lang="en-US" smtClean="0"/>
              <a:pPr/>
              <a:t>3/15/2011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BDBF2D-A2F4-49AB-AACE-37087736D6D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E21B2-86A0-4DE7-BD61-E975196A0E38}" type="datetimeFigureOut">
              <a:rPr lang="en-US" smtClean="0"/>
              <a:pPr/>
              <a:t>3/15/2011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DBF2D-A2F4-49AB-AACE-37087736D6D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wmf"/><Relationship Id="rId12" Type="http://schemas.openxmlformats.org/officeDocument/2006/relationships/image" Target="../media/image13.jpeg"/><Relationship Id="rId17" Type="http://schemas.openxmlformats.org/officeDocument/2006/relationships/image" Target="../media/image18.jpeg"/><Relationship Id="rId2" Type="http://schemas.openxmlformats.org/officeDocument/2006/relationships/image" Target="../media/image3.jpeg"/><Relationship Id="rId16"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wmf"/><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du-pp.jpg"/>
          <p:cNvPicPr>
            <a:picLocks noChangeAspect="1"/>
          </p:cNvPicPr>
          <p:nvPr/>
        </p:nvPicPr>
        <p:blipFill>
          <a:blip r:embed="rId2" cstate="print"/>
          <a:stretch>
            <a:fillRect/>
          </a:stretch>
        </p:blipFill>
        <p:spPr>
          <a:xfrm>
            <a:off x="3166" y="0"/>
            <a:ext cx="913766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upafpurple.jpg"/>
          <p:cNvPicPr>
            <a:picLocks noChangeAspect="1"/>
          </p:cNvPicPr>
          <p:nvPr/>
        </p:nvPicPr>
        <p:blipFill>
          <a:blip r:embed="rId2" cstate="print"/>
          <a:srcRect/>
          <a:stretch>
            <a:fillRect/>
          </a:stretch>
        </p:blipFill>
        <p:spPr bwMode="auto">
          <a:xfrm>
            <a:off x="-228600" y="0"/>
            <a:ext cx="9144000" cy="6858000"/>
          </a:xfrm>
          <a:prstGeom prst="rect">
            <a:avLst/>
          </a:prstGeom>
          <a:noFill/>
          <a:ln w="9525">
            <a:noFill/>
            <a:miter lim="800000"/>
            <a:headEnd/>
            <a:tailEnd/>
          </a:ln>
        </p:spPr>
      </p:pic>
      <p:pic>
        <p:nvPicPr>
          <p:cNvPr id="4" name="Picture 12"/>
          <p:cNvPicPr>
            <a:picLocks noChangeAspect="1" noChangeArrowheads="1"/>
          </p:cNvPicPr>
          <p:nvPr/>
        </p:nvPicPr>
        <p:blipFill>
          <a:blip r:embed="rId3" cstate="print"/>
          <a:srcRect/>
          <a:stretch>
            <a:fillRect/>
          </a:stretch>
        </p:blipFill>
        <p:spPr bwMode="auto">
          <a:xfrm>
            <a:off x="381000" y="914400"/>
            <a:ext cx="3270250" cy="1465263"/>
          </a:xfrm>
          <a:prstGeom prst="rect">
            <a:avLst/>
          </a:prstGeom>
          <a:noFill/>
          <a:ln w="9525">
            <a:noFill/>
            <a:miter lim="800000"/>
            <a:headEnd/>
            <a:tailEnd/>
          </a:ln>
        </p:spPr>
      </p:pic>
      <p:pic>
        <p:nvPicPr>
          <p:cNvPr id="5" name="Picture 5" descr="MB-R&amp;J 5CDA7949"/>
          <p:cNvPicPr>
            <a:picLocks noChangeAspect="1" noChangeArrowheads="1"/>
          </p:cNvPicPr>
          <p:nvPr/>
        </p:nvPicPr>
        <p:blipFill>
          <a:blip r:embed="rId4" cstate="print"/>
          <a:stretch>
            <a:fillRect/>
          </a:stretch>
        </p:blipFill>
        <p:spPr bwMode="auto">
          <a:xfrm>
            <a:off x="4038600" y="2133600"/>
            <a:ext cx="4283481" cy="3855132"/>
          </a:xfrm>
          <a:prstGeom prst="rect">
            <a:avLst/>
          </a:prstGeom>
          <a:noFill/>
          <a:ln w="9525">
            <a:noFill/>
            <a:miter lim="800000"/>
            <a:headEnd/>
            <a:tailEnd/>
          </a:ln>
        </p:spPr>
      </p:pic>
      <p:sp>
        <p:nvSpPr>
          <p:cNvPr id="6" name="Text Box 8"/>
          <p:cNvSpPr txBox="1">
            <a:spLocks noChangeArrowheads="1"/>
          </p:cNvSpPr>
          <p:nvPr/>
        </p:nvSpPr>
        <p:spPr bwMode="auto">
          <a:xfrm>
            <a:off x="609600" y="2590800"/>
            <a:ext cx="3200400" cy="3970318"/>
          </a:xfrm>
          <a:prstGeom prst="rect">
            <a:avLst/>
          </a:prstGeom>
          <a:noFill/>
          <a:ln w="9525">
            <a:noFill/>
            <a:miter lim="800000"/>
            <a:headEnd/>
            <a:tailEnd/>
          </a:ln>
        </p:spPr>
        <p:txBody>
          <a:bodyPr wrap="square">
            <a:spAutoFit/>
          </a:bodyPr>
          <a:lstStyle/>
          <a:p>
            <a:pPr algn="ctr">
              <a:spcBef>
                <a:spcPct val="50000"/>
              </a:spcBef>
            </a:pPr>
            <a:r>
              <a:rPr lang="en-US" dirty="0" smtClean="0"/>
              <a:t>As the only professional studio school in the Midwest to be accredited by the National Association of Schools of Dance, the </a:t>
            </a:r>
            <a:r>
              <a:rPr lang="en-US" b="1" dirty="0" smtClean="0"/>
              <a:t>Milwaukee Ballet School</a:t>
            </a:r>
            <a:r>
              <a:rPr lang="en-US" dirty="0" smtClean="0"/>
              <a:t> is allowed to admit international students. They currently have 7 international students enrolled in the MBII program from Australia, Japan, the Philippines and Brazil.</a:t>
            </a:r>
          </a:p>
          <a:p>
            <a:pPr lvl="0" algn="ctr">
              <a:spcBef>
                <a:spcPct val="50000"/>
              </a:spcBef>
            </a:pPr>
            <a:endParaRPr lang="en-US" dirty="0" smtClean="0"/>
          </a:p>
          <a:p>
            <a:pPr algn="ctr">
              <a:spcBef>
                <a:spcPct val="50000"/>
              </a:spcBef>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upafteal.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5" descr="2006"/>
          <p:cNvPicPr>
            <a:picLocks noChangeAspect="1" noChangeArrowheads="1"/>
          </p:cNvPicPr>
          <p:nvPr/>
        </p:nvPicPr>
        <p:blipFill>
          <a:blip r:embed="rId3" cstate="print"/>
          <a:srcRect b="6326"/>
          <a:stretch>
            <a:fillRect/>
          </a:stretch>
        </p:blipFill>
        <p:spPr bwMode="auto">
          <a:xfrm>
            <a:off x="838200" y="914400"/>
            <a:ext cx="2819400" cy="1435100"/>
          </a:xfrm>
          <a:prstGeom prst="rect">
            <a:avLst/>
          </a:prstGeom>
          <a:noFill/>
          <a:ln w="9525">
            <a:noFill/>
            <a:miter lim="800000"/>
            <a:headEnd/>
            <a:tailEnd/>
          </a:ln>
        </p:spPr>
      </p:pic>
      <p:pic>
        <p:nvPicPr>
          <p:cNvPr id="5" name="Picture 6" descr="MCT- moonlight &amp; magnolias"/>
          <p:cNvPicPr>
            <a:picLocks noChangeAspect="1" noChangeArrowheads="1"/>
          </p:cNvPicPr>
          <p:nvPr/>
        </p:nvPicPr>
        <p:blipFill>
          <a:blip r:embed="rId4" cstate="print"/>
          <a:stretch>
            <a:fillRect/>
          </a:stretch>
        </p:blipFill>
        <p:spPr bwMode="auto">
          <a:xfrm>
            <a:off x="609600" y="2895600"/>
            <a:ext cx="5048250" cy="3344465"/>
          </a:xfrm>
          <a:prstGeom prst="rect">
            <a:avLst/>
          </a:prstGeom>
          <a:noFill/>
          <a:ln w="9525">
            <a:noFill/>
            <a:miter lim="800000"/>
            <a:headEnd/>
            <a:tailEnd/>
          </a:ln>
        </p:spPr>
      </p:pic>
      <p:sp>
        <p:nvSpPr>
          <p:cNvPr id="6" name="Text Box 7"/>
          <p:cNvSpPr txBox="1">
            <a:spLocks noChangeArrowheads="1"/>
          </p:cNvSpPr>
          <p:nvPr/>
        </p:nvSpPr>
        <p:spPr bwMode="auto">
          <a:xfrm>
            <a:off x="5791200" y="1676400"/>
            <a:ext cx="2743200" cy="4385816"/>
          </a:xfrm>
          <a:prstGeom prst="rect">
            <a:avLst/>
          </a:prstGeom>
          <a:noFill/>
          <a:ln w="9525">
            <a:noFill/>
            <a:miter lim="800000"/>
            <a:headEnd/>
            <a:tailEnd/>
          </a:ln>
        </p:spPr>
        <p:txBody>
          <a:bodyPr wrap="square">
            <a:spAutoFit/>
          </a:bodyPr>
          <a:lstStyle/>
          <a:p>
            <a:pPr lvl="0" algn="ctr">
              <a:spcBef>
                <a:spcPct val="50000"/>
              </a:spcBef>
            </a:pPr>
            <a:r>
              <a:rPr lang="en-US" dirty="0" smtClean="0"/>
              <a:t>For the 09-10 season the </a:t>
            </a:r>
            <a:r>
              <a:rPr lang="en-US" b="1" dirty="0" smtClean="0"/>
              <a:t>Milwaukee Chamber Theatre’s</a:t>
            </a:r>
            <a:r>
              <a:rPr lang="en-US" dirty="0" smtClean="0"/>
              <a:t> program, the </a:t>
            </a:r>
            <a:r>
              <a:rPr lang="en-US" i="1" dirty="0" smtClean="0"/>
              <a:t>Young Playwrights Festival</a:t>
            </a:r>
            <a:r>
              <a:rPr lang="en-US" dirty="0" smtClean="0"/>
              <a:t> (YPF) was able to offer free playwriting workshops to participating high school students. This writing competition is designed to encourage high school students to explore themes and relationships through the writing of a one-act play.</a:t>
            </a:r>
          </a:p>
          <a:p>
            <a:pPr algn="ctr">
              <a:spcBef>
                <a:spcPct val="50000"/>
              </a:spcBef>
            </a:pP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upafred.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6" name="Picture 13" descr="IMG_2640"/>
          <p:cNvPicPr>
            <a:picLocks noChangeAspect="1" noChangeArrowheads="1"/>
          </p:cNvPicPr>
          <p:nvPr/>
        </p:nvPicPr>
        <p:blipFill>
          <a:blip r:embed="rId3" cstate="print"/>
          <a:srcRect/>
          <a:stretch>
            <a:fillRect/>
          </a:stretch>
        </p:blipFill>
        <p:spPr bwMode="auto">
          <a:xfrm>
            <a:off x="3505200" y="4343400"/>
            <a:ext cx="1712913" cy="1689100"/>
          </a:xfrm>
          <a:prstGeom prst="rect">
            <a:avLst/>
          </a:prstGeom>
          <a:noFill/>
          <a:ln w="9525">
            <a:noFill/>
            <a:miter lim="800000"/>
            <a:headEnd/>
            <a:tailEnd/>
          </a:ln>
        </p:spPr>
      </p:pic>
      <p:pic>
        <p:nvPicPr>
          <p:cNvPr id="7" name="Picture 14" descr="CantoeriPhotoShoot014"/>
          <p:cNvPicPr>
            <a:picLocks noChangeAspect="1" noChangeArrowheads="1"/>
          </p:cNvPicPr>
          <p:nvPr/>
        </p:nvPicPr>
        <p:blipFill>
          <a:blip r:embed="rId4" cstate="print"/>
          <a:srcRect/>
          <a:stretch>
            <a:fillRect/>
          </a:stretch>
        </p:blipFill>
        <p:spPr bwMode="auto">
          <a:xfrm>
            <a:off x="762000" y="4343400"/>
            <a:ext cx="2365375" cy="1689100"/>
          </a:xfrm>
          <a:prstGeom prst="rect">
            <a:avLst/>
          </a:prstGeom>
          <a:noFill/>
          <a:ln w="9525">
            <a:noFill/>
            <a:miter lim="800000"/>
            <a:headEnd/>
            <a:tailEnd/>
          </a:ln>
        </p:spPr>
      </p:pic>
      <p:pic>
        <p:nvPicPr>
          <p:cNvPr id="8" name="Picture 5" descr="Holiday Gifts 07 019.JPG"/>
          <p:cNvPicPr>
            <a:picLocks noChangeAspect="1"/>
          </p:cNvPicPr>
          <p:nvPr/>
        </p:nvPicPr>
        <p:blipFill>
          <a:blip r:embed="rId5" cstate="print"/>
          <a:srcRect/>
          <a:stretch>
            <a:fillRect/>
          </a:stretch>
        </p:blipFill>
        <p:spPr bwMode="auto">
          <a:xfrm>
            <a:off x="5638800" y="4343400"/>
            <a:ext cx="2625725" cy="1752600"/>
          </a:xfrm>
          <a:prstGeom prst="rect">
            <a:avLst/>
          </a:prstGeom>
          <a:noFill/>
          <a:ln w="9525">
            <a:noFill/>
            <a:miter lim="800000"/>
            <a:headEnd/>
            <a:tailEnd/>
          </a:ln>
        </p:spPr>
      </p:pic>
      <p:pic>
        <p:nvPicPr>
          <p:cNvPr id="9" name="Picture 11" descr="MCC Logo"/>
          <p:cNvPicPr>
            <a:picLocks noChangeAspect="1" noChangeArrowheads="1"/>
          </p:cNvPicPr>
          <p:nvPr/>
        </p:nvPicPr>
        <p:blipFill>
          <a:blip r:embed="rId6" cstate="print"/>
          <a:srcRect/>
          <a:stretch>
            <a:fillRect/>
          </a:stretch>
        </p:blipFill>
        <p:spPr bwMode="auto">
          <a:xfrm>
            <a:off x="2667000" y="1600200"/>
            <a:ext cx="3640138" cy="1079500"/>
          </a:xfrm>
          <a:prstGeom prst="rect">
            <a:avLst/>
          </a:prstGeom>
          <a:noFill/>
          <a:ln w="9525">
            <a:noFill/>
            <a:miter lim="800000"/>
            <a:headEnd/>
            <a:tailEnd/>
          </a:ln>
        </p:spPr>
      </p:pic>
      <p:sp>
        <p:nvSpPr>
          <p:cNvPr id="10" name="Text Box 12"/>
          <p:cNvSpPr txBox="1">
            <a:spLocks noChangeArrowheads="1"/>
          </p:cNvSpPr>
          <p:nvPr/>
        </p:nvSpPr>
        <p:spPr bwMode="auto">
          <a:xfrm>
            <a:off x="838200" y="2895600"/>
            <a:ext cx="7543800" cy="1615827"/>
          </a:xfrm>
          <a:prstGeom prst="rect">
            <a:avLst/>
          </a:prstGeom>
          <a:noFill/>
          <a:ln w="9525">
            <a:noFill/>
            <a:miter lim="800000"/>
            <a:headEnd/>
            <a:tailEnd/>
          </a:ln>
        </p:spPr>
        <p:txBody>
          <a:bodyPr>
            <a:spAutoFit/>
          </a:bodyPr>
          <a:lstStyle/>
          <a:p>
            <a:pPr lvl="0" algn="ctr">
              <a:spcBef>
                <a:spcPct val="50000"/>
              </a:spcBef>
            </a:pPr>
            <a:r>
              <a:rPr lang="en-US" b="1" dirty="0" smtClean="0"/>
              <a:t>Milwaukee Children’s Choir</a:t>
            </a:r>
            <a:r>
              <a:rPr lang="en-US" dirty="0" smtClean="0"/>
              <a:t> members come from seven counties. They represent grades K4-12 from more than 140 schools. MCC has five choir levels and 13 rehearsal sites. MCC teaches through performance and will present five performances during the 2010-2011 season.</a:t>
            </a:r>
          </a:p>
          <a:p>
            <a:pPr>
              <a:spcBef>
                <a:spcPct val="50000"/>
              </a:spcBef>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upafpurpl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 name="Picture 5" descr="2005-06 MPT"/>
          <p:cNvPicPr>
            <a:picLocks noChangeAspect="1" noChangeArrowheads="1"/>
          </p:cNvPicPr>
          <p:nvPr/>
        </p:nvPicPr>
        <p:blipFill>
          <a:blip r:embed="rId3" cstate="print"/>
          <a:stretch>
            <a:fillRect/>
          </a:stretch>
        </p:blipFill>
        <p:spPr bwMode="auto">
          <a:xfrm>
            <a:off x="6248400" y="685800"/>
            <a:ext cx="1914525" cy="1787373"/>
          </a:xfrm>
          <a:prstGeom prst="rect">
            <a:avLst/>
          </a:prstGeom>
          <a:noFill/>
          <a:ln w="9525">
            <a:noFill/>
            <a:miter lim="800000"/>
            <a:headEnd/>
            <a:tailEnd/>
          </a:ln>
        </p:spPr>
      </p:pic>
      <p:pic>
        <p:nvPicPr>
          <p:cNvPr id="3" name="Picture 6" descr="MPT- 003"/>
          <p:cNvPicPr>
            <a:picLocks noChangeAspect="1" noChangeArrowheads="1"/>
          </p:cNvPicPr>
          <p:nvPr/>
        </p:nvPicPr>
        <p:blipFill>
          <a:blip r:embed="rId4" cstate="print"/>
          <a:stretch>
            <a:fillRect/>
          </a:stretch>
        </p:blipFill>
        <p:spPr bwMode="auto">
          <a:xfrm>
            <a:off x="609600" y="1905000"/>
            <a:ext cx="5105401" cy="3829050"/>
          </a:xfrm>
          <a:prstGeom prst="rect">
            <a:avLst/>
          </a:prstGeom>
          <a:noFill/>
          <a:ln w="9525">
            <a:noFill/>
            <a:miter lim="800000"/>
            <a:headEnd/>
            <a:tailEnd/>
          </a:ln>
        </p:spPr>
      </p:pic>
      <p:sp>
        <p:nvSpPr>
          <p:cNvPr id="4" name="Text Box 7"/>
          <p:cNvSpPr txBox="1">
            <a:spLocks noChangeArrowheads="1"/>
          </p:cNvSpPr>
          <p:nvPr/>
        </p:nvSpPr>
        <p:spPr bwMode="auto">
          <a:xfrm>
            <a:off x="5943600" y="2514600"/>
            <a:ext cx="2590800" cy="4031873"/>
          </a:xfrm>
          <a:prstGeom prst="rect">
            <a:avLst/>
          </a:prstGeom>
          <a:noFill/>
          <a:ln w="9525">
            <a:noFill/>
            <a:miter lim="800000"/>
            <a:headEnd/>
            <a:tailEnd/>
          </a:ln>
        </p:spPr>
        <p:txBody>
          <a:bodyPr wrap="square">
            <a:spAutoFit/>
          </a:bodyPr>
          <a:lstStyle/>
          <a:p>
            <a:pPr lvl="0" algn="ctr"/>
            <a:r>
              <a:rPr lang="en-US" sz="1600" b="1" dirty="0" smtClean="0"/>
              <a:t>Milwaukee Public Theatre</a:t>
            </a:r>
            <a:r>
              <a:rPr lang="en-US" sz="1600" dirty="0" smtClean="0"/>
              <a:t> more than tripled its number of arts residencies at local schools and community based organizations from 15 to 55 (32 schools and 23 organizations) demonstrating how local arts organizations are filling the growing gap in school-generated arts programming. Their in-school programming reached over 23,000 children last year.</a:t>
            </a:r>
          </a:p>
          <a:p>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upafteal.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 name="Picture 5" descr="Milw"/>
          <p:cNvPicPr>
            <a:picLocks noChangeAspect="1" noChangeArrowheads="1"/>
          </p:cNvPicPr>
          <p:nvPr/>
        </p:nvPicPr>
        <p:blipFill>
          <a:blip r:embed="rId3" cstate="print"/>
          <a:stretch>
            <a:fillRect/>
          </a:stretch>
        </p:blipFill>
        <p:spPr bwMode="auto">
          <a:xfrm>
            <a:off x="914400" y="914400"/>
            <a:ext cx="2954338" cy="1411517"/>
          </a:xfrm>
          <a:prstGeom prst="rect">
            <a:avLst/>
          </a:prstGeom>
          <a:noFill/>
          <a:ln w="9525">
            <a:noFill/>
            <a:miter lim="800000"/>
            <a:headEnd/>
            <a:tailEnd/>
          </a:ln>
        </p:spPr>
      </p:pic>
      <p:pic>
        <p:nvPicPr>
          <p:cNvPr id="3" name="Picture 6" descr="REP- 003"/>
          <p:cNvPicPr>
            <a:picLocks noChangeAspect="1" noChangeArrowheads="1"/>
          </p:cNvPicPr>
          <p:nvPr/>
        </p:nvPicPr>
        <p:blipFill>
          <a:blip r:embed="rId4" cstate="print"/>
          <a:stretch>
            <a:fillRect/>
          </a:stretch>
        </p:blipFill>
        <p:spPr bwMode="auto">
          <a:xfrm>
            <a:off x="3886200" y="2743200"/>
            <a:ext cx="4622801" cy="3467100"/>
          </a:xfrm>
          <a:prstGeom prst="rect">
            <a:avLst/>
          </a:prstGeom>
          <a:noFill/>
          <a:ln w="9525">
            <a:noFill/>
            <a:miter lim="800000"/>
            <a:headEnd/>
            <a:tailEnd/>
          </a:ln>
        </p:spPr>
      </p:pic>
      <p:sp>
        <p:nvSpPr>
          <p:cNvPr id="4" name="Text Box 7"/>
          <p:cNvSpPr txBox="1">
            <a:spLocks noChangeArrowheads="1"/>
          </p:cNvSpPr>
          <p:nvPr/>
        </p:nvSpPr>
        <p:spPr bwMode="auto">
          <a:xfrm>
            <a:off x="762000" y="2590800"/>
            <a:ext cx="2514600" cy="2677656"/>
          </a:xfrm>
          <a:prstGeom prst="rect">
            <a:avLst/>
          </a:prstGeom>
          <a:noFill/>
          <a:ln w="9525">
            <a:noFill/>
            <a:miter lim="800000"/>
            <a:headEnd/>
            <a:tailEnd/>
          </a:ln>
        </p:spPr>
        <p:txBody>
          <a:bodyPr wrap="square">
            <a:spAutoFit/>
          </a:bodyPr>
          <a:lstStyle/>
          <a:p>
            <a:pPr lvl="0" algn="ctr">
              <a:spcBef>
                <a:spcPct val="50000"/>
              </a:spcBef>
            </a:pPr>
            <a:r>
              <a:rPr lang="en-US" sz="1600" b="1" dirty="0" smtClean="0"/>
              <a:t>Milwaukee Repertory Theater’s</a:t>
            </a:r>
            <a:r>
              <a:rPr lang="en-US" sz="1600" dirty="0" smtClean="0"/>
              <a:t> touring shows and school outreach programs reached 18, 500 children (primarily in Milwaukee but also in places like </a:t>
            </a:r>
            <a:r>
              <a:rPr lang="en-US" sz="1600" dirty="0" err="1" smtClean="0"/>
              <a:t>Veroqua</a:t>
            </a:r>
            <a:r>
              <a:rPr lang="en-US" sz="1600" dirty="0" smtClean="0"/>
              <a:t>, Janesville, Sturgeon Bay and </a:t>
            </a:r>
            <a:r>
              <a:rPr lang="en-US" sz="1600" dirty="0" err="1" smtClean="0"/>
              <a:t>Ashwaubenon</a:t>
            </a:r>
            <a:r>
              <a:rPr lang="en-US" sz="1600" dirty="0" smtClean="0"/>
              <a:t>) last season.</a:t>
            </a:r>
          </a:p>
          <a:p>
            <a:pPr algn="ctr">
              <a:spcBef>
                <a:spcPct val="50000"/>
              </a:spcBef>
            </a:pPr>
            <a:endParaRPr lang="en-US"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upafred.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5" descr="MSOlogoDelfsblack"/>
          <p:cNvPicPr>
            <a:picLocks noChangeAspect="1" noChangeArrowheads="1"/>
          </p:cNvPicPr>
          <p:nvPr/>
        </p:nvPicPr>
        <p:blipFill>
          <a:blip r:embed="rId3" cstate="print"/>
          <a:stretch>
            <a:fillRect/>
          </a:stretch>
        </p:blipFill>
        <p:spPr bwMode="auto">
          <a:xfrm>
            <a:off x="990600" y="990600"/>
            <a:ext cx="2685566" cy="1760538"/>
          </a:xfrm>
          <a:prstGeom prst="rect">
            <a:avLst/>
          </a:prstGeom>
          <a:noFill/>
          <a:ln w="9525">
            <a:noFill/>
            <a:miter lim="800000"/>
            <a:headEnd/>
            <a:tailEnd/>
          </a:ln>
        </p:spPr>
      </p:pic>
      <p:pic>
        <p:nvPicPr>
          <p:cNvPr id="5" name="Picture 6" descr="MSO"/>
          <p:cNvPicPr>
            <a:picLocks noChangeAspect="1" noChangeArrowheads="1"/>
          </p:cNvPicPr>
          <p:nvPr/>
        </p:nvPicPr>
        <p:blipFill>
          <a:blip r:embed="rId4" cstate="print"/>
          <a:stretch>
            <a:fillRect/>
          </a:stretch>
        </p:blipFill>
        <p:spPr bwMode="auto">
          <a:xfrm>
            <a:off x="641365" y="3048000"/>
            <a:ext cx="4273519" cy="3252788"/>
          </a:xfrm>
          <a:prstGeom prst="rect">
            <a:avLst/>
          </a:prstGeom>
          <a:noFill/>
          <a:ln w="9525">
            <a:noFill/>
            <a:miter lim="800000"/>
            <a:headEnd/>
            <a:tailEnd/>
          </a:ln>
        </p:spPr>
      </p:pic>
      <p:sp>
        <p:nvSpPr>
          <p:cNvPr id="6" name="Text Box 8"/>
          <p:cNvSpPr txBox="1">
            <a:spLocks noChangeArrowheads="1"/>
          </p:cNvSpPr>
          <p:nvPr/>
        </p:nvSpPr>
        <p:spPr bwMode="auto">
          <a:xfrm>
            <a:off x="5257800" y="990600"/>
            <a:ext cx="3352800" cy="6186309"/>
          </a:xfrm>
          <a:prstGeom prst="rect">
            <a:avLst/>
          </a:prstGeom>
          <a:noFill/>
          <a:ln w="9525">
            <a:noFill/>
            <a:miter lim="800000"/>
            <a:headEnd/>
            <a:tailEnd/>
          </a:ln>
        </p:spPr>
        <p:txBody>
          <a:bodyPr wrap="square">
            <a:spAutoFit/>
          </a:bodyPr>
          <a:lstStyle/>
          <a:p>
            <a:pPr algn="ctr">
              <a:spcBef>
                <a:spcPct val="50000"/>
              </a:spcBef>
            </a:pPr>
            <a:r>
              <a:rPr lang="en-US" dirty="0" smtClean="0"/>
              <a:t>In its 21st year, the </a:t>
            </a:r>
            <a:r>
              <a:rPr lang="en-US" b="1" dirty="0" smtClean="0"/>
              <a:t>Milwaukee Symphony Orchestra</a:t>
            </a:r>
            <a:r>
              <a:rPr lang="en-US" dirty="0" smtClean="0"/>
              <a:t>’s nationally recognized Arts in Community Education (ACE) program integrates arts education into state-required curricula, providing arts opportunities for students when budget cuts are eliminating music and arts programming. Classrooms receive three visits per year by ensembles of MSO musicians and artists from local arts organizations, MSO concert experiences, as well as lesson plans and supporting materials reaching over 7,500 students in 21 southeastern Wisconsin schools – 11 of which are Milwaukee Public Schools.</a:t>
            </a:r>
          </a:p>
          <a:p>
            <a:pPr lvl="0" algn="ctr">
              <a:spcBef>
                <a:spcPct val="50000"/>
              </a:spcBef>
            </a:pPr>
            <a:r>
              <a:rPr lang="en-US" dirty="0" smtClean="0"/>
              <a:t>. </a:t>
            </a:r>
          </a:p>
          <a:p>
            <a:pPr algn="ctr">
              <a:spcBef>
                <a:spcPct val="50000"/>
              </a:spcBef>
            </a:pP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upafpurpl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 name="Picture 5" descr="MYSO- Opera_House"/>
          <p:cNvPicPr>
            <a:picLocks noChangeAspect="1" noChangeArrowheads="1"/>
          </p:cNvPicPr>
          <p:nvPr/>
        </p:nvPicPr>
        <p:blipFill>
          <a:blip r:embed="rId3" cstate="print"/>
          <a:stretch>
            <a:fillRect/>
          </a:stretch>
        </p:blipFill>
        <p:spPr bwMode="auto">
          <a:xfrm>
            <a:off x="685800" y="2362200"/>
            <a:ext cx="4876800" cy="3657600"/>
          </a:xfrm>
          <a:prstGeom prst="rect">
            <a:avLst/>
          </a:prstGeom>
          <a:noFill/>
          <a:ln w="9525">
            <a:noFill/>
            <a:miter lim="800000"/>
            <a:headEnd/>
            <a:tailEnd/>
          </a:ln>
        </p:spPr>
      </p:pic>
      <p:sp>
        <p:nvSpPr>
          <p:cNvPr id="3" name="Text Box 7"/>
          <p:cNvSpPr txBox="1">
            <a:spLocks noChangeArrowheads="1"/>
          </p:cNvSpPr>
          <p:nvPr/>
        </p:nvSpPr>
        <p:spPr bwMode="auto">
          <a:xfrm>
            <a:off x="5791200" y="838200"/>
            <a:ext cx="2514600" cy="6276409"/>
          </a:xfrm>
          <a:prstGeom prst="rect">
            <a:avLst/>
          </a:prstGeom>
          <a:noFill/>
          <a:ln w="9525">
            <a:noFill/>
            <a:miter lim="800000"/>
            <a:headEnd/>
            <a:tailEnd/>
          </a:ln>
        </p:spPr>
        <p:txBody>
          <a:bodyPr wrap="square">
            <a:spAutoFit/>
          </a:bodyPr>
          <a:lstStyle/>
          <a:p>
            <a:pPr lvl="0" algn="ctr">
              <a:spcBef>
                <a:spcPct val="50000"/>
              </a:spcBef>
            </a:pPr>
            <a:r>
              <a:rPr lang="en-US" sz="1600" b="1" dirty="0" smtClean="0"/>
              <a:t>Milwaukee Youth Symphony Orchestra</a:t>
            </a:r>
            <a:r>
              <a:rPr lang="en-US" sz="1600" dirty="0" smtClean="0"/>
              <a:t> continues to draw praise as the largest, by several measures, and one of the finest youth orchestra programs in the country. They continue to focus on diversifying their membership by developing and specializing their introductory programming, scouting talent at school concerts, offering scholarships, private teachers and regular phone contact with parents to ensure success. MSYO has also become a leading advocate for keeping music programs in schools.</a:t>
            </a:r>
          </a:p>
          <a:p>
            <a:pPr algn="ctr">
              <a:spcBef>
                <a:spcPct val="50000"/>
              </a:spcBef>
            </a:pPr>
            <a:r>
              <a:rPr lang="en-US" sz="1600" dirty="0" smtClean="0"/>
              <a:t>. </a:t>
            </a:r>
            <a:endParaRPr lang="en-US" sz="1600" dirty="0"/>
          </a:p>
          <a:p>
            <a:pPr algn="ctr">
              <a:spcBef>
                <a:spcPct val="50000"/>
              </a:spcBef>
            </a:pPr>
            <a:endParaRPr lang="en-US" dirty="0"/>
          </a:p>
        </p:txBody>
      </p:sp>
      <p:pic>
        <p:nvPicPr>
          <p:cNvPr id="4" name="Picture 17" descr="MYSO blk"/>
          <p:cNvPicPr>
            <a:picLocks noChangeAspect="1" noChangeArrowheads="1"/>
          </p:cNvPicPr>
          <p:nvPr/>
        </p:nvPicPr>
        <p:blipFill>
          <a:blip r:embed="rId4" cstate="print"/>
          <a:stretch>
            <a:fillRect/>
          </a:stretch>
        </p:blipFill>
        <p:spPr bwMode="auto">
          <a:xfrm>
            <a:off x="762000" y="685800"/>
            <a:ext cx="2978150" cy="14890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upafteal.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 name="Picture 5" descr="2005 NAT logo color"/>
          <p:cNvPicPr>
            <a:picLocks noChangeAspect="1" noChangeArrowheads="1"/>
          </p:cNvPicPr>
          <p:nvPr/>
        </p:nvPicPr>
        <p:blipFill>
          <a:blip r:embed="rId3" cstate="print"/>
          <a:stretch>
            <a:fillRect/>
          </a:stretch>
        </p:blipFill>
        <p:spPr bwMode="auto">
          <a:xfrm>
            <a:off x="762000" y="990600"/>
            <a:ext cx="2817586" cy="1479233"/>
          </a:xfrm>
          <a:prstGeom prst="rect">
            <a:avLst/>
          </a:prstGeom>
          <a:noFill/>
          <a:ln w="9525">
            <a:noFill/>
            <a:miter lim="800000"/>
            <a:headEnd/>
            <a:tailEnd/>
          </a:ln>
        </p:spPr>
      </p:pic>
      <p:pic>
        <p:nvPicPr>
          <p:cNvPr id="3" name="Picture 6" descr="NA- 003"/>
          <p:cNvPicPr>
            <a:picLocks noChangeAspect="1" noChangeArrowheads="1"/>
          </p:cNvPicPr>
          <p:nvPr/>
        </p:nvPicPr>
        <p:blipFill>
          <a:blip r:embed="rId4" cstate="print"/>
          <a:stretch>
            <a:fillRect/>
          </a:stretch>
        </p:blipFill>
        <p:spPr bwMode="auto">
          <a:xfrm>
            <a:off x="685800" y="2743200"/>
            <a:ext cx="4724400" cy="3543299"/>
          </a:xfrm>
          <a:prstGeom prst="rect">
            <a:avLst/>
          </a:prstGeom>
          <a:noFill/>
          <a:ln w="9525">
            <a:noFill/>
            <a:miter lim="800000"/>
            <a:headEnd/>
            <a:tailEnd/>
          </a:ln>
        </p:spPr>
      </p:pic>
      <p:sp>
        <p:nvSpPr>
          <p:cNvPr id="4" name="Text Box 7"/>
          <p:cNvSpPr txBox="1">
            <a:spLocks noChangeArrowheads="1"/>
          </p:cNvSpPr>
          <p:nvPr/>
        </p:nvSpPr>
        <p:spPr bwMode="auto">
          <a:xfrm>
            <a:off x="5715000" y="1219200"/>
            <a:ext cx="2819400" cy="5078313"/>
          </a:xfrm>
          <a:prstGeom prst="rect">
            <a:avLst/>
          </a:prstGeom>
          <a:noFill/>
          <a:ln w="9525">
            <a:noFill/>
            <a:miter lim="800000"/>
            <a:headEnd/>
            <a:tailEnd/>
          </a:ln>
        </p:spPr>
        <p:txBody>
          <a:bodyPr wrap="square">
            <a:spAutoFit/>
          </a:bodyPr>
          <a:lstStyle/>
          <a:p>
            <a:pPr lvl="0" algn="ctr"/>
            <a:r>
              <a:rPr lang="en-US" dirty="0" smtClean="0"/>
              <a:t>2010 marks the twelfth year that </a:t>
            </a:r>
            <a:r>
              <a:rPr lang="en-US" b="1" dirty="0" smtClean="0"/>
              <a:t>Next Act Theatre</a:t>
            </a:r>
            <a:r>
              <a:rPr lang="en-US" dirty="0" smtClean="0"/>
              <a:t> has offered the </a:t>
            </a:r>
            <a:r>
              <a:rPr lang="en-US" i="1" dirty="0" smtClean="0"/>
              <a:t>Summer Theatre for Teens</a:t>
            </a:r>
            <a:r>
              <a:rPr lang="en-US" dirty="0" smtClean="0"/>
              <a:t> six-week theatre program offered free of charge to 20 Milwaukee area teens, allowing them the opportunity to work side by side with professional artists to create an original hour-long musical theatre piece. Along with arts education, this unique program emphasizes creativity, collaboration and mutual respect. </a:t>
            </a:r>
          </a:p>
          <a:p>
            <a:pPr algn="ct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upafred.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 name="Picture 5" descr="Present Music"/>
          <p:cNvPicPr>
            <a:picLocks noChangeAspect="1" noChangeArrowheads="1"/>
          </p:cNvPicPr>
          <p:nvPr/>
        </p:nvPicPr>
        <p:blipFill>
          <a:blip r:embed="rId3" cstate="print"/>
          <a:srcRect/>
          <a:stretch>
            <a:fillRect/>
          </a:stretch>
        </p:blipFill>
        <p:spPr bwMode="auto">
          <a:xfrm>
            <a:off x="838200" y="533400"/>
            <a:ext cx="1968500" cy="2133600"/>
          </a:xfrm>
          <a:prstGeom prst="rect">
            <a:avLst/>
          </a:prstGeom>
          <a:noFill/>
          <a:ln w="9525">
            <a:noFill/>
            <a:miter lim="800000"/>
            <a:headEnd/>
            <a:tailEnd/>
          </a:ln>
        </p:spPr>
      </p:pic>
      <p:pic>
        <p:nvPicPr>
          <p:cNvPr id="3" name="Picture 6" descr="PM- 001"/>
          <p:cNvPicPr>
            <a:picLocks noChangeAspect="1" noChangeArrowheads="1"/>
          </p:cNvPicPr>
          <p:nvPr/>
        </p:nvPicPr>
        <p:blipFill>
          <a:blip r:embed="rId4" cstate="print"/>
          <a:stretch>
            <a:fillRect/>
          </a:stretch>
        </p:blipFill>
        <p:spPr bwMode="auto">
          <a:xfrm>
            <a:off x="3276600" y="2209800"/>
            <a:ext cx="5283200" cy="3962400"/>
          </a:xfrm>
          <a:prstGeom prst="rect">
            <a:avLst/>
          </a:prstGeom>
          <a:noFill/>
          <a:ln w="9525">
            <a:noFill/>
            <a:miter lim="800000"/>
            <a:headEnd/>
            <a:tailEnd/>
          </a:ln>
        </p:spPr>
      </p:pic>
      <p:sp>
        <p:nvSpPr>
          <p:cNvPr id="4" name="Text Box 7"/>
          <p:cNvSpPr txBox="1">
            <a:spLocks noChangeArrowheads="1"/>
          </p:cNvSpPr>
          <p:nvPr/>
        </p:nvSpPr>
        <p:spPr bwMode="auto">
          <a:xfrm>
            <a:off x="685800" y="2819400"/>
            <a:ext cx="2209800" cy="4231928"/>
          </a:xfrm>
          <a:prstGeom prst="rect">
            <a:avLst/>
          </a:prstGeom>
          <a:noFill/>
          <a:ln w="9525">
            <a:noFill/>
            <a:miter lim="800000"/>
            <a:headEnd/>
            <a:tailEnd/>
          </a:ln>
        </p:spPr>
        <p:txBody>
          <a:bodyPr wrap="square">
            <a:spAutoFit/>
          </a:bodyPr>
          <a:lstStyle/>
          <a:p>
            <a:pPr algn="ctr">
              <a:spcBef>
                <a:spcPct val="50000"/>
              </a:spcBef>
            </a:pPr>
            <a:r>
              <a:rPr lang="en-US" sz="1600" dirty="0" smtClean="0"/>
              <a:t>Last </a:t>
            </a:r>
            <a:r>
              <a:rPr lang="en-US" sz="1600" dirty="0" smtClean="0"/>
              <a:t>year, </a:t>
            </a:r>
            <a:r>
              <a:rPr lang="en-US" sz="1600" b="1" dirty="0" smtClean="0"/>
              <a:t>Present Music’</a:t>
            </a:r>
            <a:r>
              <a:rPr lang="en-US" sz="1600" dirty="0" smtClean="0"/>
              <a:t>s Creation Project residency program taught more than a hundred students to be the composer of their own original works, which were then premiered by nearly a thousand student musicians for audiences made up of the students’ parents teachers and peers.  </a:t>
            </a:r>
          </a:p>
          <a:p>
            <a:pPr lvl="0" algn="ctr">
              <a:spcBef>
                <a:spcPct val="50000"/>
              </a:spcBef>
            </a:pPr>
            <a:endParaRPr lang="en-US" sz="1600" dirty="0" smtClean="0"/>
          </a:p>
          <a:p>
            <a:pPr algn="ctr">
              <a:spcBef>
                <a:spcPct val="50000"/>
              </a:spcBef>
            </a:pP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upafpurpl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 name="Picture 5" descr="07 logo"/>
          <p:cNvPicPr>
            <a:picLocks noChangeAspect="1" noChangeArrowheads="1"/>
          </p:cNvPicPr>
          <p:nvPr/>
        </p:nvPicPr>
        <p:blipFill>
          <a:blip r:embed="rId3" cstate="print"/>
          <a:stretch>
            <a:fillRect/>
          </a:stretch>
        </p:blipFill>
        <p:spPr bwMode="auto">
          <a:xfrm>
            <a:off x="685800" y="1447800"/>
            <a:ext cx="3813719" cy="914400"/>
          </a:xfrm>
          <a:prstGeom prst="rect">
            <a:avLst/>
          </a:prstGeom>
          <a:noFill/>
          <a:ln w="9525">
            <a:noFill/>
            <a:miter lim="800000"/>
            <a:headEnd/>
            <a:tailEnd/>
          </a:ln>
        </p:spPr>
      </p:pic>
      <p:pic>
        <p:nvPicPr>
          <p:cNvPr id="3" name="Picture 6" descr="RTW- 004"/>
          <p:cNvPicPr>
            <a:picLocks noChangeAspect="1" noChangeArrowheads="1"/>
          </p:cNvPicPr>
          <p:nvPr/>
        </p:nvPicPr>
        <p:blipFill>
          <a:blip r:embed="rId4" cstate="print"/>
          <a:stretch>
            <a:fillRect/>
          </a:stretch>
        </p:blipFill>
        <p:spPr bwMode="auto">
          <a:xfrm>
            <a:off x="4724399" y="1447800"/>
            <a:ext cx="3839637" cy="4715075"/>
          </a:xfrm>
          <a:prstGeom prst="rect">
            <a:avLst/>
          </a:prstGeom>
          <a:noFill/>
          <a:ln w="9525">
            <a:noFill/>
            <a:miter lim="800000"/>
            <a:headEnd/>
            <a:tailEnd/>
          </a:ln>
        </p:spPr>
      </p:pic>
      <p:sp>
        <p:nvSpPr>
          <p:cNvPr id="4" name="Text Box 7"/>
          <p:cNvSpPr txBox="1">
            <a:spLocks noChangeArrowheads="1"/>
          </p:cNvSpPr>
          <p:nvPr/>
        </p:nvSpPr>
        <p:spPr bwMode="auto">
          <a:xfrm>
            <a:off x="838200" y="2667000"/>
            <a:ext cx="3581400" cy="3554819"/>
          </a:xfrm>
          <a:prstGeom prst="rect">
            <a:avLst/>
          </a:prstGeom>
          <a:noFill/>
          <a:ln w="9525">
            <a:noFill/>
            <a:miter lim="800000"/>
            <a:headEnd/>
            <a:tailEnd/>
          </a:ln>
        </p:spPr>
        <p:txBody>
          <a:bodyPr wrap="square">
            <a:spAutoFit/>
          </a:bodyPr>
          <a:lstStyle/>
          <a:p>
            <a:pPr lvl="0" algn="ctr">
              <a:spcBef>
                <a:spcPct val="50000"/>
              </a:spcBef>
            </a:pPr>
            <a:r>
              <a:rPr lang="en-US" dirty="0" smtClean="0"/>
              <a:t>Renaissance </a:t>
            </a:r>
            <a:r>
              <a:rPr lang="en-US" dirty="0" err="1" smtClean="0"/>
              <a:t>Theaterworks</a:t>
            </a:r>
            <a:r>
              <a:rPr lang="en-US" dirty="0" smtClean="0"/>
              <a:t> collaborated with the Sexual Assault Treatment Center of Aurora Health Care and their affiliate The Healing Center to provide expertise for talkbacks following their production of </a:t>
            </a:r>
            <a:r>
              <a:rPr lang="en-US" i="1" dirty="0" smtClean="0"/>
              <a:t>Blackbird </a:t>
            </a:r>
            <a:r>
              <a:rPr lang="en-US" dirty="0" smtClean="0"/>
              <a:t>and hosted a free performance for staff and clients of the center to facilitate much-needed dialogue on the generally taboo subject of sexual abuse.</a:t>
            </a:r>
          </a:p>
          <a:p>
            <a:pPr algn="ctr">
              <a:spcBef>
                <a:spcPct val="50000"/>
              </a:spcBef>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upafpurpl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685800" y="1295401"/>
            <a:ext cx="7924800" cy="5139869"/>
          </a:xfrm>
          <a:prstGeom prst="rect">
            <a:avLst/>
          </a:prstGeom>
        </p:spPr>
        <p:txBody>
          <a:bodyPr wrap="square">
            <a:spAutoFit/>
          </a:bodyPr>
          <a:lstStyle/>
          <a:p>
            <a:pPr algn="ctr">
              <a:spcBef>
                <a:spcPct val="50000"/>
              </a:spcBef>
            </a:pPr>
            <a:r>
              <a:rPr lang="en-US" sz="3200" b="1" dirty="0" smtClean="0"/>
              <a:t>What is UPAF?</a:t>
            </a:r>
          </a:p>
          <a:p>
            <a:pPr algn="ctr">
              <a:spcBef>
                <a:spcPct val="50000"/>
              </a:spcBef>
            </a:pPr>
            <a:endParaRPr lang="en-US" sz="1000" b="1" dirty="0" smtClean="0"/>
          </a:p>
          <a:p>
            <a:pPr marL="342900" indent="-342900" eaLnBrk="0" fontAlgn="auto" hangingPunct="0">
              <a:lnSpc>
                <a:spcPct val="80000"/>
              </a:lnSpc>
              <a:spcBef>
                <a:spcPct val="20000"/>
              </a:spcBef>
              <a:spcAft>
                <a:spcPts val="0"/>
              </a:spcAft>
              <a:buFontTx/>
              <a:buChar char="•"/>
              <a:defRPr/>
            </a:pPr>
            <a:r>
              <a:rPr lang="en-US" sz="1600" kern="0" dirty="0" smtClean="0">
                <a:solidFill>
                  <a:sysClr val="windowText" lastClr="000000"/>
                </a:solidFill>
              </a:rPr>
              <a:t>United Performing Arts Fund (UPAF) is a nonprofit, umbrella  organization that supports 34 performing arts groups in Southeastern Wisconsin through its annual fundraising campaign.</a:t>
            </a:r>
          </a:p>
          <a:p>
            <a:pPr marL="342900" indent="-342900" eaLnBrk="0" fontAlgn="auto" hangingPunct="0">
              <a:lnSpc>
                <a:spcPct val="80000"/>
              </a:lnSpc>
              <a:spcBef>
                <a:spcPct val="20000"/>
              </a:spcBef>
              <a:spcAft>
                <a:spcPts val="0"/>
              </a:spcAft>
              <a:buFontTx/>
              <a:buChar char="•"/>
              <a:defRPr/>
            </a:pPr>
            <a:endParaRPr lang="en-US" sz="1600" kern="0" dirty="0" smtClean="0">
              <a:solidFill>
                <a:sysClr val="windowText" lastClr="000000"/>
              </a:solidFill>
            </a:endParaRPr>
          </a:p>
          <a:p>
            <a:pPr marL="342900" indent="-342900" eaLnBrk="0" fontAlgn="auto" hangingPunct="0">
              <a:lnSpc>
                <a:spcPct val="80000"/>
              </a:lnSpc>
              <a:spcBef>
                <a:spcPct val="20000"/>
              </a:spcBef>
              <a:spcAft>
                <a:spcPts val="0"/>
              </a:spcAft>
              <a:buFontTx/>
              <a:buChar char="•"/>
              <a:defRPr/>
            </a:pPr>
            <a:r>
              <a:rPr lang="en-US" sz="1600" kern="0" dirty="0" smtClean="0">
                <a:solidFill>
                  <a:sysClr val="windowText" lastClr="000000"/>
                </a:solidFill>
              </a:rPr>
              <a:t>UPAF raises funds through a community-wide based approach, receiving contributions from over 21,000 donors and over 400 corporations in 2010. </a:t>
            </a:r>
          </a:p>
          <a:p>
            <a:pPr marL="342900" indent="-342900" eaLnBrk="0" fontAlgn="auto" hangingPunct="0">
              <a:lnSpc>
                <a:spcPct val="80000"/>
              </a:lnSpc>
              <a:spcBef>
                <a:spcPct val="20000"/>
              </a:spcBef>
              <a:spcAft>
                <a:spcPts val="0"/>
              </a:spcAft>
              <a:buFontTx/>
              <a:buChar char="•"/>
              <a:defRPr/>
            </a:pPr>
            <a:endParaRPr lang="en-US" sz="1600" kern="0" dirty="0" smtClean="0">
              <a:solidFill>
                <a:sysClr val="windowText" lastClr="000000"/>
              </a:solidFill>
            </a:endParaRPr>
          </a:p>
          <a:p>
            <a:pPr marL="342900" indent="-342900" eaLnBrk="0" hangingPunct="0">
              <a:lnSpc>
                <a:spcPct val="80000"/>
              </a:lnSpc>
              <a:spcBef>
                <a:spcPct val="20000"/>
              </a:spcBef>
              <a:buFontTx/>
              <a:buChar char="•"/>
              <a:defRPr/>
            </a:pPr>
            <a:r>
              <a:rPr lang="en-US" sz="1600" dirty="0" smtClean="0"/>
              <a:t>UPAF raises over $9 million annually</a:t>
            </a:r>
            <a:endParaRPr lang="en-US" sz="1600" kern="0" dirty="0" smtClean="0">
              <a:solidFill>
                <a:sysClr val="windowText" lastClr="000000"/>
              </a:solidFill>
            </a:endParaRPr>
          </a:p>
          <a:p>
            <a:pPr marL="342900" indent="-342900" eaLnBrk="0" fontAlgn="auto" hangingPunct="0">
              <a:lnSpc>
                <a:spcPct val="80000"/>
              </a:lnSpc>
              <a:spcBef>
                <a:spcPct val="20000"/>
              </a:spcBef>
              <a:spcAft>
                <a:spcPts val="0"/>
              </a:spcAft>
              <a:defRPr/>
            </a:pPr>
            <a:endParaRPr lang="en-US" sz="1600" kern="0" dirty="0" smtClean="0">
              <a:solidFill>
                <a:sysClr val="windowText" lastClr="000000"/>
              </a:solidFill>
            </a:endParaRPr>
          </a:p>
          <a:p>
            <a:pPr marL="342900" indent="-342900" eaLnBrk="0" fontAlgn="auto" hangingPunct="0">
              <a:lnSpc>
                <a:spcPct val="80000"/>
              </a:lnSpc>
              <a:spcBef>
                <a:spcPct val="20000"/>
              </a:spcBef>
              <a:spcAft>
                <a:spcPts val="0"/>
              </a:spcAft>
              <a:buFontTx/>
              <a:buChar char="•"/>
              <a:defRPr/>
            </a:pPr>
            <a:r>
              <a:rPr lang="en-US" sz="1600" kern="0" dirty="0" smtClean="0">
                <a:solidFill>
                  <a:sysClr val="windowText" lastClr="000000"/>
                </a:solidFill>
              </a:rPr>
              <a:t>UPAF has provided over $224 million in unrestricted operating support to the performing arts over its 44 year history. </a:t>
            </a:r>
          </a:p>
          <a:p>
            <a:pPr marL="342900" indent="-342900" eaLnBrk="0" fontAlgn="auto" hangingPunct="0">
              <a:lnSpc>
                <a:spcPct val="80000"/>
              </a:lnSpc>
              <a:spcBef>
                <a:spcPct val="20000"/>
              </a:spcBef>
              <a:spcAft>
                <a:spcPts val="0"/>
              </a:spcAft>
              <a:buFontTx/>
              <a:buChar char="•"/>
              <a:defRPr/>
            </a:pPr>
            <a:endParaRPr lang="en-US" sz="1600" kern="0" dirty="0" smtClean="0">
              <a:solidFill>
                <a:sysClr val="windowText" lastClr="000000"/>
              </a:solidFill>
            </a:endParaRPr>
          </a:p>
          <a:p>
            <a:pPr marL="342900" indent="-342900" eaLnBrk="0" fontAlgn="auto" hangingPunct="0">
              <a:lnSpc>
                <a:spcPct val="80000"/>
              </a:lnSpc>
              <a:spcBef>
                <a:spcPct val="20000"/>
              </a:spcBef>
              <a:spcAft>
                <a:spcPts val="0"/>
              </a:spcAft>
              <a:buFontTx/>
              <a:buChar char="•"/>
              <a:defRPr/>
            </a:pPr>
            <a:r>
              <a:rPr lang="en-US" sz="1600" dirty="0" smtClean="0"/>
              <a:t>UPAF Member Groups provide over 2,000 local performances each year</a:t>
            </a:r>
          </a:p>
          <a:p>
            <a:pPr marL="342900" indent="-342900" eaLnBrk="0" fontAlgn="auto" hangingPunct="0">
              <a:lnSpc>
                <a:spcPct val="80000"/>
              </a:lnSpc>
              <a:spcBef>
                <a:spcPct val="20000"/>
              </a:spcBef>
              <a:spcAft>
                <a:spcPts val="0"/>
              </a:spcAft>
              <a:buFontTx/>
              <a:buChar char="•"/>
              <a:defRPr/>
            </a:pPr>
            <a:endParaRPr lang="en-US" sz="1600" dirty="0" smtClean="0"/>
          </a:p>
          <a:p>
            <a:pPr marL="342900" indent="-342900" eaLnBrk="0" fontAlgn="auto" hangingPunct="0">
              <a:lnSpc>
                <a:spcPct val="80000"/>
              </a:lnSpc>
              <a:spcBef>
                <a:spcPct val="20000"/>
              </a:spcBef>
              <a:spcAft>
                <a:spcPts val="0"/>
              </a:spcAft>
              <a:buFontTx/>
              <a:buChar char="•"/>
              <a:defRPr/>
            </a:pPr>
            <a:r>
              <a:rPr lang="en-US" sz="1600" dirty="0" smtClean="0"/>
              <a:t>UPAF Member Groups reach over 1 million people through educational programming, community outreach and performances</a:t>
            </a:r>
          </a:p>
          <a:p>
            <a:endParaRPr lang="en-US" sz="1600" dirty="0" smtClean="0"/>
          </a:p>
          <a:p>
            <a:pPr>
              <a:buFontTx/>
              <a:buChar char="•"/>
            </a:pPr>
            <a:endParaRPr lang="en-US" sz="1600"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upafteal.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 name="Picture 5" descr="Skylight-animal crackers #3"/>
          <p:cNvPicPr>
            <a:picLocks noChangeAspect="1" noChangeArrowheads="1"/>
          </p:cNvPicPr>
          <p:nvPr/>
        </p:nvPicPr>
        <p:blipFill>
          <a:blip r:embed="rId3" cstate="print"/>
          <a:stretch>
            <a:fillRect/>
          </a:stretch>
        </p:blipFill>
        <p:spPr bwMode="auto">
          <a:xfrm>
            <a:off x="687916" y="2500807"/>
            <a:ext cx="4839349" cy="3214194"/>
          </a:xfrm>
          <a:prstGeom prst="rect">
            <a:avLst/>
          </a:prstGeom>
          <a:noFill/>
          <a:ln w="9525">
            <a:noFill/>
            <a:miter lim="800000"/>
            <a:headEnd/>
            <a:tailEnd/>
          </a:ln>
        </p:spPr>
      </p:pic>
      <p:pic>
        <p:nvPicPr>
          <p:cNvPr id="3" name="Picture 6" descr="Skylight blk"/>
          <p:cNvPicPr>
            <a:picLocks noChangeAspect="1" noChangeArrowheads="1"/>
          </p:cNvPicPr>
          <p:nvPr/>
        </p:nvPicPr>
        <p:blipFill>
          <a:blip r:embed="rId4" cstate="print"/>
          <a:srcRect/>
          <a:stretch>
            <a:fillRect/>
          </a:stretch>
        </p:blipFill>
        <p:spPr bwMode="auto">
          <a:xfrm>
            <a:off x="685800" y="914400"/>
            <a:ext cx="3119438" cy="1306513"/>
          </a:xfrm>
          <a:prstGeom prst="rect">
            <a:avLst/>
          </a:prstGeom>
          <a:noFill/>
          <a:ln w="9525">
            <a:noFill/>
            <a:miter lim="800000"/>
            <a:headEnd/>
            <a:tailEnd/>
          </a:ln>
        </p:spPr>
      </p:pic>
      <p:sp>
        <p:nvSpPr>
          <p:cNvPr id="4" name="Text Box 7"/>
          <p:cNvSpPr txBox="1">
            <a:spLocks noChangeArrowheads="1"/>
          </p:cNvSpPr>
          <p:nvPr/>
        </p:nvSpPr>
        <p:spPr bwMode="auto">
          <a:xfrm>
            <a:off x="5867400" y="1600200"/>
            <a:ext cx="2514600" cy="4662815"/>
          </a:xfrm>
          <a:prstGeom prst="rect">
            <a:avLst/>
          </a:prstGeom>
          <a:noFill/>
          <a:ln w="9525">
            <a:noFill/>
            <a:miter lim="800000"/>
            <a:headEnd/>
            <a:tailEnd/>
          </a:ln>
        </p:spPr>
        <p:txBody>
          <a:bodyPr wrap="square">
            <a:spAutoFit/>
          </a:bodyPr>
          <a:lstStyle/>
          <a:p>
            <a:pPr lvl="0" algn="ctr">
              <a:spcBef>
                <a:spcPct val="50000"/>
              </a:spcBef>
            </a:pPr>
            <a:r>
              <a:rPr lang="en-US" b="1" dirty="0" smtClean="0"/>
              <a:t>Skylight Opera Theatre’s </a:t>
            </a:r>
            <a:r>
              <a:rPr lang="en-US" dirty="0" smtClean="0"/>
              <a:t>Enlighten program served nearly 13,000 students from 68 schools in 2009-2010. Their </a:t>
            </a:r>
            <a:r>
              <a:rPr lang="en-US" i="1" dirty="0" err="1" smtClean="0"/>
              <a:t>TeenWrites</a:t>
            </a:r>
            <a:r>
              <a:rPr lang="en-US" dirty="0" smtClean="0"/>
              <a:t> program with Milwaukee High School of the Arts featured a highly successful collaboration and exchange with students from England this past year which culminated in a performance.</a:t>
            </a:r>
          </a:p>
          <a:p>
            <a:pPr algn="ctr">
              <a:spcBef>
                <a:spcPct val="50000"/>
              </a:spcBef>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afred.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thank-you-edu.jpg"/>
          <p:cNvPicPr>
            <a:picLocks noChangeAspect="1"/>
          </p:cNvPicPr>
          <p:nvPr/>
        </p:nvPicPr>
        <p:blipFill>
          <a:blip r:embed="rId3" cstate="print"/>
          <a:stretch>
            <a:fillRect/>
          </a:stretch>
        </p:blipFill>
        <p:spPr>
          <a:xfrm>
            <a:off x="1905000" y="1981200"/>
            <a:ext cx="5212080" cy="32575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descr="New Imag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24" name="Picture 5" descr="Milwaukee Chamber Theatre"/>
          <p:cNvPicPr>
            <a:picLocks noChangeAspect="1" noChangeArrowheads="1"/>
          </p:cNvPicPr>
          <p:nvPr/>
        </p:nvPicPr>
        <p:blipFill>
          <a:blip r:embed="rId3" cstate="print"/>
          <a:srcRect/>
          <a:stretch>
            <a:fillRect/>
          </a:stretch>
        </p:blipFill>
        <p:spPr bwMode="auto">
          <a:xfrm>
            <a:off x="4495800" y="2514600"/>
            <a:ext cx="1462088" cy="792162"/>
          </a:xfrm>
          <a:prstGeom prst="rect">
            <a:avLst/>
          </a:prstGeom>
          <a:noFill/>
          <a:ln w="9525">
            <a:noFill/>
            <a:miter lim="800000"/>
            <a:headEnd/>
            <a:tailEnd/>
          </a:ln>
        </p:spPr>
      </p:pic>
      <p:pic>
        <p:nvPicPr>
          <p:cNvPr id="25" name="Picture 6" descr="MYSO LOGO--Heather"/>
          <p:cNvPicPr>
            <a:picLocks noChangeAspect="1" noChangeArrowheads="1"/>
          </p:cNvPicPr>
          <p:nvPr/>
        </p:nvPicPr>
        <p:blipFill>
          <a:blip r:embed="rId4" cstate="print"/>
          <a:stretch>
            <a:fillRect/>
          </a:stretch>
        </p:blipFill>
        <p:spPr bwMode="auto">
          <a:xfrm>
            <a:off x="6568282" y="3729038"/>
            <a:ext cx="1838324" cy="919162"/>
          </a:xfrm>
          <a:prstGeom prst="rect">
            <a:avLst/>
          </a:prstGeom>
          <a:noFill/>
          <a:ln w="9525">
            <a:noFill/>
            <a:miter lim="800000"/>
            <a:headEnd/>
            <a:tailEnd/>
          </a:ln>
        </p:spPr>
      </p:pic>
      <p:pic>
        <p:nvPicPr>
          <p:cNvPr id="26" name="Picture 7"/>
          <p:cNvPicPr>
            <a:picLocks noChangeAspect="1" noChangeArrowheads="1"/>
          </p:cNvPicPr>
          <p:nvPr/>
        </p:nvPicPr>
        <p:blipFill>
          <a:blip r:embed="rId5" cstate="print"/>
          <a:srcRect/>
          <a:stretch>
            <a:fillRect/>
          </a:stretch>
        </p:blipFill>
        <p:spPr bwMode="auto">
          <a:xfrm>
            <a:off x="1371600" y="1447800"/>
            <a:ext cx="1316038" cy="796925"/>
          </a:xfrm>
          <a:prstGeom prst="rect">
            <a:avLst/>
          </a:prstGeom>
          <a:noFill/>
          <a:ln w="9525">
            <a:noFill/>
            <a:miter lim="800000"/>
            <a:headEnd/>
            <a:tailEnd/>
          </a:ln>
        </p:spPr>
      </p:pic>
      <p:pic>
        <p:nvPicPr>
          <p:cNvPr id="27" name="Picture 8"/>
          <p:cNvPicPr>
            <a:picLocks noChangeAspect="1" noChangeArrowheads="1"/>
          </p:cNvPicPr>
          <p:nvPr/>
        </p:nvPicPr>
        <p:blipFill>
          <a:blip r:embed="rId6" cstate="print"/>
          <a:stretch>
            <a:fillRect/>
          </a:stretch>
        </p:blipFill>
        <p:spPr bwMode="auto">
          <a:xfrm>
            <a:off x="4495800" y="5029200"/>
            <a:ext cx="2046288" cy="490630"/>
          </a:xfrm>
          <a:prstGeom prst="rect">
            <a:avLst/>
          </a:prstGeom>
          <a:noFill/>
          <a:ln w="9525">
            <a:noFill/>
            <a:miter lim="800000"/>
            <a:headEnd/>
            <a:tailEnd/>
          </a:ln>
        </p:spPr>
      </p:pic>
      <p:pic>
        <p:nvPicPr>
          <p:cNvPr id="28" name="Picture 10"/>
          <p:cNvPicPr>
            <a:picLocks noChangeAspect="1" noChangeArrowheads="1"/>
          </p:cNvPicPr>
          <p:nvPr/>
        </p:nvPicPr>
        <p:blipFill>
          <a:blip r:embed="rId7" cstate="print"/>
          <a:srcRect/>
          <a:stretch>
            <a:fillRect/>
          </a:stretch>
        </p:blipFill>
        <p:spPr bwMode="auto">
          <a:xfrm>
            <a:off x="3657600" y="1676400"/>
            <a:ext cx="1600200" cy="458788"/>
          </a:xfrm>
          <a:prstGeom prst="rect">
            <a:avLst/>
          </a:prstGeom>
          <a:noFill/>
          <a:ln w="9525">
            <a:noFill/>
            <a:miter lim="800000"/>
            <a:headEnd/>
            <a:tailEnd/>
          </a:ln>
        </p:spPr>
      </p:pic>
      <p:pic>
        <p:nvPicPr>
          <p:cNvPr id="29" name="Picture 14"/>
          <p:cNvPicPr>
            <a:picLocks noChangeAspect="1" noChangeArrowheads="1"/>
          </p:cNvPicPr>
          <p:nvPr/>
        </p:nvPicPr>
        <p:blipFill>
          <a:blip r:embed="rId8" cstate="print"/>
          <a:srcRect/>
          <a:stretch>
            <a:fillRect/>
          </a:stretch>
        </p:blipFill>
        <p:spPr bwMode="auto">
          <a:xfrm>
            <a:off x="990600" y="3581400"/>
            <a:ext cx="1304925" cy="1219200"/>
          </a:xfrm>
          <a:prstGeom prst="rect">
            <a:avLst/>
          </a:prstGeom>
          <a:noFill/>
          <a:ln w="9525">
            <a:noFill/>
            <a:miter lim="800000"/>
            <a:headEnd/>
            <a:tailEnd/>
          </a:ln>
        </p:spPr>
      </p:pic>
      <p:pic>
        <p:nvPicPr>
          <p:cNvPr id="30" name="Picture 17"/>
          <p:cNvPicPr>
            <a:picLocks noChangeAspect="1" noChangeArrowheads="1"/>
          </p:cNvPicPr>
          <p:nvPr/>
        </p:nvPicPr>
        <p:blipFill>
          <a:blip r:embed="rId9" cstate="print"/>
          <a:stretch>
            <a:fillRect/>
          </a:stretch>
        </p:blipFill>
        <p:spPr bwMode="auto">
          <a:xfrm>
            <a:off x="1371600" y="4876800"/>
            <a:ext cx="1450998" cy="765175"/>
          </a:xfrm>
          <a:prstGeom prst="rect">
            <a:avLst/>
          </a:prstGeom>
          <a:noFill/>
          <a:ln w="9525">
            <a:noFill/>
            <a:miter lim="800000"/>
            <a:headEnd/>
            <a:tailEnd/>
          </a:ln>
        </p:spPr>
      </p:pic>
      <p:pic>
        <p:nvPicPr>
          <p:cNvPr id="31" name="Picture 18"/>
          <p:cNvPicPr>
            <a:picLocks noChangeAspect="1" noChangeArrowheads="1"/>
          </p:cNvPicPr>
          <p:nvPr/>
        </p:nvPicPr>
        <p:blipFill>
          <a:blip r:embed="rId10" cstate="print"/>
          <a:srcRect/>
          <a:stretch>
            <a:fillRect/>
          </a:stretch>
        </p:blipFill>
        <p:spPr bwMode="auto">
          <a:xfrm>
            <a:off x="3200400" y="4724400"/>
            <a:ext cx="990600" cy="1071563"/>
          </a:xfrm>
          <a:prstGeom prst="rect">
            <a:avLst/>
          </a:prstGeom>
          <a:noFill/>
          <a:ln w="9525">
            <a:noFill/>
            <a:miter lim="800000"/>
            <a:headEnd/>
            <a:tailEnd/>
          </a:ln>
        </p:spPr>
      </p:pic>
      <p:pic>
        <p:nvPicPr>
          <p:cNvPr id="32" name="Picture 19"/>
          <p:cNvPicPr>
            <a:picLocks noChangeAspect="1" noChangeArrowheads="1"/>
          </p:cNvPicPr>
          <p:nvPr/>
        </p:nvPicPr>
        <p:blipFill>
          <a:blip r:embed="rId11" cstate="print"/>
          <a:srcRect/>
          <a:stretch>
            <a:fillRect/>
          </a:stretch>
        </p:blipFill>
        <p:spPr bwMode="auto">
          <a:xfrm>
            <a:off x="6858000" y="5029200"/>
            <a:ext cx="1477963" cy="619125"/>
          </a:xfrm>
          <a:prstGeom prst="rect">
            <a:avLst/>
          </a:prstGeom>
          <a:noFill/>
          <a:ln w="9525">
            <a:noFill/>
            <a:miter lim="800000"/>
            <a:headEnd/>
            <a:tailEnd/>
          </a:ln>
        </p:spPr>
      </p:pic>
      <p:pic>
        <p:nvPicPr>
          <p:cNvPr id="33" name="Picture 37"/>
          <p:cNvPicPr>
            <a:picLocks noChangeAspect="1" noChangeArrowheads="1"/>
          </p:cNvPicPr>
          <p:nvPr/>
        </p:nvPicPr>
        <p:blipFill>
          <a:blip r:embed="rId12" cstate="print"/>
          <a:srcRect/>
          <a:stretch>
            <a:fillRect/>
          </a:stretch>
        </p:blipFill>
        <p:spPr bwMode="auto">
          <a:xfrm>
            <a:off x="1143000" y="2438400"/>
            <a:ext cx="803275" cy="990600"/>
          </a:xfrm>
          <a:prstGeom prst="rect">
            <a:avLst/>
          </a:prstGeom>
          <a:noFill/>
          <a:ln w="9525">
            <a:noFill/>
            <a:miter lim="800000"/>
            <a:headEnd/>
            <a:tailEnd/>
          </a:ln>
        </p:spPr>
      </p:pic>
      <p:pic>
        <p:nvPicPr>
          <p:cNvPr id="34" name="Picture 38" descr="MBLogoBW"/>
          <p:cNvPicPr>
            <a:picLocks noChangeAspect="1" noChangeArrowheads="1"/>
          </p:cNvPicPr>
          <p:nvPr/>
        </p:nvPicPr>
        <p:blipFill>
          <a:blip r:embed="rId13" cstate="print"/>
          <a:srcRect/>
          <a:stretch>
            <a:fillRect/>
          </a:stretch>
        </p:blipFill>
        <p:spPr bwMode="auto">
          <a:xfrm>
            <a:off x="2438400" y="2590800"/>
            <a:ext cx="1524000" cy="671512"/>
          </a:xfrm>
          <a:prstGeom prst="rect">
            <a:avLst/>
          </a:prstGeom>
          <a:noFill/>
          <a:ln w="9525">
            <a:noFill/>
            <a:miter lim="800000"/>
            <a:headEnd/>
            <a:tailEnd/>
          </a:ln>
        </p:spPr>
      </p:pic>
      <p:pic>
        <p:nvPicPr>
          <p:cNvPr id="35" name="Picture 39" descr="dw_pco_BW"/>
          <p:cNvPicPr>
            <a:picLocks noChangeAspect="1" noChangeArrowheads="1"/>
          </p:cNvPicPr>
          <p:nvPr/>
        </p:nvPicPr>
        <p:blipFill>
          <a:blip r:embed="rId14" cstate="print"/>
          <a:srcRect/>
          <a:stretch>
            <a:fillRect/>
          </a:stretch>
        </p:blipFill>
        <p:spPr bwMode="auto">
          <a:xfrm>
            <a:off x="5867400" y="1600200"/>
            <a:ext cx="1905000" cy="542925"/>
          </a:xfrm>
          <a:prstGeom prst="rect">
            <a:avLst/>
          </a:prstGeom>
          <a:noFill/>
          <a:ln w="9525">
            <a:noFill/>
            <a:miter lim="800000"/>
            <a:headEnd/>
            <a:tailEnd/>
          </a:ln>
        </p:spPr>
      </p:pic>
      <p:pic>
        <p:nvPicPr>
          <p:cNvPr id="36" name="Picture 40" descr="MCC New Logo"/>
          <p:cNvPicPr>
            <a:picLocks noChangeAspect="1" noChangeArrowheads="1"/>
          </p:cNvPicPr>
          <p:nvPr/>
        </p:nvPicPr>
        <p:blipFill>
          <a:blip r:embed="rId15" cstate="print"/>
          <a:srcRect/>
          <a:stretch>
            <a:fillRect/>
          </a:stretch>
        </p:blipFill>
        <p:spPr bwMode="auto">
          <a:xfrm>
            <a:off x="6477000" y="2590800"/>
            <a:ext cx="1828800" cy="541338"/>
          </a:xfrm>
          <a:prstGeom prst="rect">
            <a:avLst/>
          </a:prstGeom>
          <a:noFill/>
          <a:ln w="9525">
            <a:noFill/>
            <a:miter lim="800000"/>
            <a:headEnd/>
            <a:tailEnd/>
          </a:ln>
        </p:spPr>
      </p:pic>
      <p:pic>
        <p:nvPicPr>
          <p:cNvPr id="37" name="Picture 41" descr="MSOlogoDelfsblack"/>
          <p:cNvPicPr>
            <a:picLocks noChangeAspect="1" noChangeArrowheads="1"/>
          </p:cNvPicPr>
          <p:nvPr/>
        </p:nvPicPr>
        <p:blipFill>
          <a:blip r:embed="rId16" cstate="print"/>
          <a:stretch>
            <a:fillRect/>
          </a:stretch>
        </p:blipFill>
        <p:spPr bwMode="auto">
          <a:xfrm>
            <a:off x="4840414" y="3775075"/>
            <a:ext cx="1212596" cy="796925"/>
          </a:xfrm>
          <a:prstGeom prst="rect">
            <a:avLst/>
          </a:prstGeom>
          <a:noFill/>
          <a:ln w="9525">
            <a:noFill/>
            <a:miter lim="800000"/>
            <a:headEnd/>
            <a:tailEnd/>
          </a:ln>
        </p:spPr>
      </p:pic>
      <p:pic>
        <p:nvPicPr>
          <p:cNvPr id="38" name="Picture 43" descr="RepLogo-b-w"/>
          <p:cNvPicPr>
            <a:picLocks noChangeAspect="1" noChangeArrowheads="1"/>
          </p:cNvPicPr>
          <p:nvPr/>
        </p:nvPicPr>
        <p:blipFill>
          <a:blip r:embed="rId17" cstate="print"/>
          <a:stretch>
            <a:fillRect/>
          </a:stretch>
        </p:blipFill>
        <p:spPr bwMode="auto">
          <a:xfrm>
            <a:off x="2667000" y="3657600"/>
            <a:ext cx="1371600" cy="652346"/>
          </a:xfrm>
          <a:prstGeom prst="rect">
            <a:avLst/>
          </a:prstGeom>
          <a:noFill/>
          <a:ln w="9525">
            <a:noFill/>
            <a:miter lim="800000"/>
            <a:headEnd/>
            <a:tailEnd/>
          </a:ln>
        </p:spPr>
      </p:pic>
      <p:sp>
        <p:nvSpPr>
          <p:cNvPr id="39" name="Text Box 42"/>
          <p:cNvSpPr txBox="1">
            <a:spLocks noChangeArrowheads="1"/>
          </p:cNvSpPr>
          <p:nvPr/>
        </p:nvSpPr>
        <p:spPr bwMode="auto">
          <a:xfrm>
            <a:off x="2362200" y="990600"/>
            <a:ext cx="4343400" cy="519113"/>
          </a:xfrm>
          <a:prstGeom prst="rect">
            <a:avLst/>
          </a:prstGeom>
          <a:noFill/>
          <a:ln w="9525">
            <a:noFill/>
            <a:miter lim="800000"/>
            <a:headEnd/>
            <a:tailEnd/>
          </a:ln>
        </p:spPr>
        <p:txBody>
          <a:bodyPr>
            <a:spAutoFit/>
          </a:bodyPr>
          <a:lstStyle/>
          <a:p>
            <a:pPr algn="ctr" fontAlgn="auto">
              <a:spcBef>
                <a:spcPct val="50000"/>
              </a:spcBef>
              <a:spcAft>
                <a:spcPts val="0"/>
              </a:spcAft>
              <a:defRPr/>
            </a:pPr>
            <a:r>
              <a:rPr lang="en-US" sz="2800" b="1" kern="0" dirty="0">
                <a:solidFill>
                  <a:sysClr val="windowText" lastClr="000000"/>
                </a:solidFill>
                <a:latin typeface="+mn-lt"/>
              </a:rPr>
              <a:t>UPAF Member Groups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3000" fill="hold"/>
                                        <p:tgtEl>
                                          <p:spTgt spid="26"/>
                                        </p:tgtEl>
                                        <p:attrNameLst>
                                          <p:attrName>ppt_w</p:attrName>
                                        </p:attrNameLst>
                                      </p:cBhvr>
                                      <p:tavLst>
                                        <p:tav tm="0">
                                          <p:val>
                                            <p:fltVal val="0"/>
                                          </p:val>
                                        </p:tav>
                                        <p:tav tm="100000">
                                          <p:val>
                                            <p:strVal val="#ppt_w"/>
                                          </p:val>
                                        </p:tav>
                                      </p:tavLst>
                                    </p:anim>
                                    <p:anim calcmode="lin" valueType="num">
                                      <p:cBhvr>
                                        <p:cTn id="8" dur="3000" fill="hold"/>
                                        <p:tgtEl>
                                          <p:spTgt spid="26"/>
                                        </p:tgtEl>
                                        <p:attrNameLst>
                                          <p:attrName>ppt_h</p:attrName>
                                        </p:attrNameLst>
                                      </p:cBhvr>
                                      <p:tavLst>
                                        <p:tav tm="0">
                                          <p:val>
                                            <p:fltVal val="0"/>
                                          </p:val>
                                        </p:tav>
                                        <p:tav tm="100000">
                                          <p:val>
                                            <p:strVal val="#ppt_h"/>
                                          </p:val>
                                        </p:tav>
                                      </p:tavLst>
                                    </p:anim>
                                    <p:animEffect transition="in" filter="fade">
                                      <p:cBhvr>
                                        <p:cTn id="9" dur="3000"/>
                                        <p:tgtEl>
                                          <p:spTgt spid="26"/>
                                        </p:tgtEl>
                                      </p:cBhvr>
                                    </p:animEffect>
                                  </p:childTnLst>
                                </p:cTn>
                              </p:par>
                              <p:par>
                                <p:cTn id="10" presetID="53"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3000" fill="hold"/>
                                        <p:tgtEl>
                                          <p:spTgt spid="28"/>
                                        </p:tgtEl>
                                        <p:attrNameLst>
                                          <p:attrName>ppt_w</p:attrName>
                                        </p:attrNameLst>
                                      </p:cBhvr>
                                      <p:tavLst>
                                        <p:tav tm="0">
                                          <p:val>
                                            <p:fltVal val="0"/>
                                          </p:val>
                                        </p:tav>
                                        <p:tav tm="100000">
                                          <p:val>
                                            <p:strVal val="#ppt_w"/>
                                          </p:val>
                                        </p:tav>
                                      </p:tavLst>
                                    </p:anim>
                                    <p:anim calcmode="lin" valueType="num">
                                      <p:cBhvr>
                                        <p:cTn id="13" dur="3000" fill="hold"/>
                                        <p:tgtEl>
                                          <p:spTgt spid="28"/>
                                        </p:tgtEl>
                                        <p:attrNameLst>
                                          <p:attrName>ppt_h</p:attrName>
                                        </p:attrNameLst>
                                      </p:cBhvr>
                                      <p:tavLst>
                                        <p:tav tm="0">
                                          <p:val>
                                            <p:fltVal val="0"/>
                                          </p:val>
                                        </p:tav>
                                        <p:tav tm="100000">
                                          <p:val>
                                            <p:strVal val="#ppt_h"/>
                                          </p:val>
                                        </p:tav>
                                      </p:tavLst>
                                    </p:anim>
                                    <p:animEffect transition="in" filter="fade">
                                      <p:cBhvr>
                                        <p:cTn id="14" dur="3000"/>
                                        <p:tgtEl>
                                          <p:spTgt spid="28"/>
                                        </p:tgtEl>
                                      </p:cBhvr>
                                    </p:animEffect>
                                  </p:childTnLst>
                                </p:cTn>
                              </p:par>
                              <p:par>
                                <p:cTn id="15" presetID="53"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3000" fill="hold"/>
                                        <p:tgtEl>
                                          <p:spTgt spid="24"/>
                                        </p:tgtEl>
                                        <p:attrNameLst>
                                          <p:attrName>ppt_w</p:attrName>
                                        </p:attrNameLst>
                                      </p:cBhvr>
                                      <p:tavLst>
                                        <p:tav tm="0">
                                          <p:val>
                                            <p:fltVal val="0"/>
                                          </p:val>
                                        </p:tav>
                                        <p:tav tm="100000">
                                          <p:val>
                                            <p:strVal val="#ppt_w"/>
                                          </p:val>
                                        </p:tav>
                                      </p:tavLst>
                                    </p:anim>
                                    <p:anim calcmode="lin" valueType="num">
                                      <p:cBhvr>
                                        <p:cTn id="18" dur="3000" fill="hold"/>
                                        <p:tgtEl>
                                          <p:spTgt spid="24"/>
                                        </p:tgtEl>
                                        <p:attrNameLst>
                                          <p:attrName>ppt_h</p:attrName>
                                        </p:attrNameLst>
                                      </p:cBhvr>
                                      <p:tavLst>
                                        <p:tav tm="0">
                                          <p:val>
                                            <p:fltVal val="0"/>
                                          </p:val>
                                        </p:tav>
                                        <p:tav tm="100000">
                                          <p:val>
                                            <p:strVal val="#ppt_h"/>
                                          </p:val>
                                        </p:tav>
                                      </p:tavLst>
                                    </p:anim>
                                    <p:animEffect transition="in" filter="fade">
                                      <p:cBhvr>
                                        <p:cTn id="19" dur="3000"/>
                                        <p:tgtEl>
                                          <p:spTgt spid="24"/>
                                        </p:tgtEl>
                                      </p:cBhvr>
                                    </p:animEffect>
                                  </p:childTnLst>
                                </p:cTn>
                              </p:par>
                              <p:par>
                                <p:cTn id="20" presetID="53"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3000" fill="hold"/>
                                        <p:tgtEl>
                                          <p:spTgt spid="29"/>
                                        </p:tgtEl>
                                        <p:attrNameLst>
                                          <p:attrName>ppt_w</p:attrName>
                                        </p:attrNameLst>
                                      </p:cBhvr>
                                      <p:tavLst>
                                        <p:tav tm="0">
                                          <p:val>
                                            <p:fltVal val="0"/>
                                          </p:val>
                                        </p:tav>
                                        <p:tav tm="100000">
                                          <p:val>
                                            <p:strVal val="#ppt_w"/>
                                          </p:val>
                                        </p:tav>
                                      </p:tavLst>
                                    </p:anim>
                                    <p:anim calcmode="lin" valueType="num">
                                      <p:cBhvr>
                                        <p:cTn id="23" dur="3000" fill="hold"/>
                                        <p:tgtEl>
                                          <p:spTgt spid="29"/>
                                        </p:tgtEl>
                                        <p:attrNameLst>
                                          <p:attrName>ppt_h</p:attrName>
                                        </p:attrNameLst>
                                      </p:cBhvr>
                                      <p:tavLst>
                                        <p:tav tm="0">
                                          <p:val>
                                            <p:fltVal val="0"/>
                                          </p:val>
                                        </p:tav>
                                        <p:tav tm="100000">
                                          <p:val>
                                            <p:strVal val="#ppt_h"/>
                                          </p:val>
                                        </p:tav>
                                      </p:tavLst>
                                    </p:anim>
                                    <p:animEffect transition="in" filter="fade">
                                      <p:cBhvr>
                                        <p:cTn id="24" dur="3000"/>
                                        <p:tgtEl>
                                          <p:spTgt spid="29"/>
                                        </p:tgtEl>
                                      </p:cBhvr>
                                    </p:animEffect>
                                  </p:childTnLst>
                                </p:cTn>
                              </p:par>
                              <p:par>
                                <p:cTn id="25" presetID="53"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3000" fill="hold"/>
                                        <p:tgtEl>
                                          <p:spTgt spid="25"/>
                                        </p:tgtEl>
                                        <p:attrNameLst>
                                          <p:attrName>ppt_w</p:attrName>
                                        </p:attrNameLst>
                                      </p:cBhvr>
                                      <p:tavLst>
                                        <p:tav tm="0">
                                          <p:val>
                                            <p:fltVal val="0"/>
                                          </p:val>
                                        </p:tav>
                                        <p:tav tm="100000">
                                          <p:val>
                                            <p:strVal val="#ppt_w"/>
                                          </p:val>
                                        </p:tav>
                                      </p:tavLst>
                                    </p:anim>
                                    <p:anim calcmode="lin" valueType="num">
                                      <p:cBhvr>
                                        <p:cTn id="28" dur="3000" fill="hold"/>
                                        <p:tgtEl>
                                          <p:spTgt spid="25"/>
                                        </p:tgtEl>
                                        <p:attrNameLst>
                                          <p:attrName>ppt_h</p:attrName>
                                        </p:attrNameLst>
                                      </p:cBhvr>
                                      <p:tavLst>
                                        <p:tav tm="0">
                                          <p:val>
                                            <p:fltVal val="0"/>
                                          </p:val>
                                        </p:tav>
                                        <p:tav tm="100000">
                                          <p:val>
                                            <p:strVal val="#ppt_h"/>
                                          </p:val>
                                        </p:tav>
                                      </p:tavLst>
                                    </p:anim>
                                    <p:animEffect transition="in" filter="fade">
                                      <p:cBhvr>
                                        <p:cTn id="29" dur="3000"/>
                                        <p:tgtEl>
                                          <p:spTgt spid="25"/>
                                        </p:tgtEl>
                                      </p:cBhvr>
                                    </p:animEffect>
                                  </p:childTnLst>
                                </p:cTn>
                              </p:par>
                              <p:par>
                                <p:cTn id="30" presetID="53"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3000" fill="hold"/>
                                        <p:tgtEl>
                                          <p:spTgt spid="30"/>
                                        </p:tgtEl>
                                        <p:attrNameLst>
                                          <p:attrName>ppt_w</p:attrName>
                                        </p:attrNameLst>
                                      </p:cBhvr>
                                      <p:tavLst>
                                        <p:tav tm="0">
                                          <p:val>
                                            <p:fltVal val="0"/>
                                          </p:val>
                                        </p:tav>
                                        <p:tav tm="100000">
                                          <p:val>
                                            <p:strVal val="#ppt_w"/>
                                          </p:val>
                                        </p:tav>
                                      </p:tavLst>
                                    </p:anim>
                                    <p:anim calcmode="lin" valueType="num">
                                      <p:cBhvr>
                                        <p:cTn id="33" dur="3000" fill="hold"/>
                                        <p:tgtEl>
                                          <p:spTgt spid="30"/>
                                        </p:tgtEl>
                                        <p:attrNameLst>
                                          <p:attrName>ppt_h</p:attrName>
                                        </p:attrNameLst>
                                      </p:cBhvr>
                                      <p:tavLst>
                                        <p:tav tm="0">
                                          <p:val>
                                            <p:fltVal val="0"/>
                                          </p:val>
                                        </p:tav>
                                        <p:tav tm="100000">
                                          <p:val>
                                            <p:strVal val="#ppt_h"/>
                                          </p:val>
                                        </p:tav>
                                      </p:tavLst>
                                    </p:anim>
                                    <p:animEffect transition="in" filter="fade">
                                      <p:cBhvr>
                                        <p:cTn id="34" dur="3000"/>
                                        <p:tgtEl>
                                          <p:spTgt spid="30"/>
                                        </p:tgtEl>
                                      </p:cBhvr>
                                    </p:animEffect>
                                  </p:childTnLst>
                                </p:cTn>
                              </p:par>
                              <p:par>
                                <p:cTn id="35" presetID="53"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3000" fill="hold"/>
                                        <p:tgtEl>
                                          <p:spTgt spid="31"/>
                                        </p:tgtEl>
                                        <p:attrNameLst>
                                          <p:attrName>ppt_w</p:attrName>
                                        </p:attrNameLst>
                                      </p:cBhvr>
                                      <p:tavLst>
                                        <p:tav tm="0">
                                          <p:val>
                                            <p:fltVal val="0"/>
                                          </p:val>
                                        </p:tav>
                                        <p:tav tm="100000">
                                          <p:val>
                                            <p:strVal val="#ppt_w"/>
                                          </p:val>
                                        </p:tav>
                                      </p:tavLst>
                                    </p:anim>
                                    <p:anim calcmode="lin" valueType="num">
                                      <p:cBhvr>
                                        <p:cTn id="38" dur="3000" fill="hold"/>
                                        <p:tgtEl>
                                          <p:spTgt spid="31"/>
                                        </p:tgtEl>
                                        <p:attrNameLst>
                                          <p:attrName>ppt_h</p:attrName>
                                        </p:attrNameLst>
                                      </p:cBhvr>
                                      <p:tavLst>
                                        <p:tav tm="0">
                                          <p:val>
                                            <p:fltVal val="0"/>
                                          </p:val>
                                        </p:tav>
                                        <p:tav tm="100000">
                                          <p:val>
                                            <p:strVal val="#ppt_h"/>
                                          </p:val>
                                        </p:tav>
                                      </p:tavLst>
                                    </p:anim>
                                    <p:animEffect transition="in" filter="fade">
                                      <p:cBhvr>
                                        <p:cTn id="39" dur="3000"/>
                                        <p:tgtEl>
                                          <p:spTgt spid="31"/>
                                        </p:tgtEl>
                                      </p:cBhvr>
                                    </p:animEffect>
                                  </p:childTnLst>
                                </p:cTn>
                              </p:par>
                              <p:par>
                                <p:cTn id="40" presetID="53"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3000" fill="hold"/>
                                        <p:tgtEl>
                                          <p:spTgt spid="27"/>
                                        </p:tgtEl>
                                        <p:attrNameLst>
                                          <p:attrName>ppt_w</p:attrName>
                                        </p:attrNameLst>
                                      </p:cBhvr>
                                      <p:tavLst>
                                        <p:tav tm="0">
                                          <p:val>
                                            <p:fltVal val="0"/>
                                          </p:val>
                                        </p:tav>
                                        <p:tav tm="100000">
                                          <p:val>
                                            <p:strVal val="#ppt_w"/>
                                          </p:val>
                                        </p:tav>
                                      </p:tavLst>
                                    </p:anim>
                                    <p:anim calcmode="lin" valueType="num">
                                      <p:cBhvr>
                                        <p:cTn id="43" dur="3000" fill="hold"/>
                                        <p:tgtEl>
                                          <p:spTgt spid="27"/>
                                        </p:tgtEl>
                                        <p:attrNameLst>
                                          <p:attrName>ppt_h</p:attrName>
                                        </p:attrNameLst>
                                      </p:cBhvr>
                                      <p:tavLst>
                                        <p:tav tm="0">
                                          <p:val>
                                            <p:fltVal val="0"/>
                                          </p:val>
                                        </p:tav>
                                        <p:tav tm="100000">
                                          <p:val>
                                            <p:strVal val="#ppt_h"/>
                                          </p:val>
                                        </p:tav>
                                      </p:tavLst>
                                    </p:anim>
                                    <p:animEffect transition="in" filter="fade">
                                      <p:cBhvr>
                                        <p:cTn id="44" dur="3000"/>
                                        <p:tgtEl>
                                          <p:spTgt spid="27"/>
                                        </p:tgtEl>
                                      </p:cBhvr>
                                    </p:animEffect>
                                  </p:childTnLst>
                                </p:cTn>
                              </p:par>
                              <p:par>
                                <p:cTn id="45" presetID="53"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3000" fill="hold"/>
                                        <p:tgtEl>
                                          <p:spTgt spid="32"/>
                                        </p:tgtEl>
                                        <p:attrNameLst>
                                          <p:attrName>ppt_w</p:attrName>
                                        </p:attrNameLst>
                                      </p:cBhvr>
                                      <p:tavLst>
                                        <p:tav tm="0">
                                          <p:val>
                                            <p:fltVal val="0"/>
                                          </p:val>
                                        </p:tav>
                                        <p:tav tm="100000">
                                          <p:val>
                                            <p:strVal val="#ppt_w"/>
                                          </p:val>
                                        </p:tav>
                                      </p:tavLst>
                                    </p:anim>
                                    <p:anim calcmode="lin" valueType="num">
                                      <p:cBhvr>
                                        <p:cTn id="48" dur="3000" fill="hold"/>
                                        <p:tgtEl>
                                          <p:spTgt spid="32"/>
                                        </p:tgtEl>
                                        <p:attrNameLst>
                                          <p:attrName>ppt_h</p:attrName>
                                        </p:attrNameLst>
                                      </p:cBhvr>
                                      <p:tavLst>
                                        <p:tav tm="0">
                                          <p:val>
                                            <p:fltVal val="0"/>
                                          </p:val>
                                        </p:tav>
                                        <p:tav tm="100000">
                                          <p:val>
                                            <p:strVal val="#ppt_h"/>
                                          </p:val>
                                        </p:tav>
                                      </p:tavLst>
                                    </p:anim>
                                    <p:animEffect transition="in" filter="fade">
                                      <p:cBhvr>
                                        <p:cTn id="49" dur="3000"/>
                                        <p:tgtEl>
                                          <p:spTgt spid="32"/>
                                        </p:tgtEl>
                                      </p:cBhvr>
                                    </p:animEffect>
                                  </p:childTnLst>
                                </p:cTn>
                              </p:par>
                              <p:par>
                                <p:cTn id="50" presetID="53"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3000" fill="hold"/>
                                        <p:tgtEl>
                                          <p:spTgt spid="24"/>
                                        </p:tgtEl>
                                        <p:attrNameLst>
                                          <p:attrName>ppt_w</p:attrName>
                                        </p:attrNameLst>
                                      </p:cBhvr>
                                      <p:tavLst>
                                        <p:tav tm="0">
                                          <p:val>
                                            <p:fltVal val="0"/>
                                          </p:val>
                                        </p:tav>
                                        <p:tav tm="100000">
                                          <p:val>
                                            <p:strVal val="#ppt_w"/>
                                          </p:val>
                                        </p:tav>
                                      </p:tavLst>
                                    </p:anim>
                                    <p:anim calcmode="lin" valueType="num">
                                      <p:cBhvr>
                                        <p:cTn id="53" dur="3000" fill="hold"/>
                                        <p:tgtEl>
                                          <p:spTgt spid="24"/>
                                        </p:tgtEl>
                                        <p:attrNameLst>
                                          <p:attrName>ppt_h</p:attrName>
                                        </p:attrNameLst>
                                      </p:cBhvr>
                                      <p:tavLst>
                                        <p:tav tm="0">
                                          <p:val>
                                            <p:fltVal val="0"/>
                                          </p:val>
                                        </p:tav>
                                        <p:tav tm="100000">
                                          <p:val>
                                            <p:strVal val="#ppt_h"/>
                                          </p:val>
                                        </p:tav>
                                      </p:tavLst>
                                    </p:anim>
                                    <p:animEffect transition="in" filter="fade">
                                      <p:cBhvr>
                                        <p:cTn id="54" dur="3000"/>
                                        <p:tgtEl>
                                          <p:spTgt spid="24"/>
                                        </p:tgtEl>
                                      </p:cBhvr>
                                    </p:animEffect>
                                  </p:childTnLst>
                                </p:cTn>
                              </p:par>
                              <p:par>
                                <p:cTn id="55" presetID="53"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3000" fill="hold"/>
                                        <p:tgtEl>
                                          <p:spTgt spid="35"/>
                                        </p:tgtEl>
                                        <p:attrNameLst>
                                          <p:attrName>ppt_w</p:attrName>
                                        </p:attrNameLst>
                                      </p:cBhvr>
                                      <p:tavLst>
                                        <p:tav tm="0">
                                          <p:val>
                                            <p:fltVal val="0"/>
                                          </p:val>
                                        </p:tav>
                                        <p:tav tm="100000">
                                          <p:val>
                                            <p:strVal val="#ppt_w"/>
                                          </p:val>
                                        </p:tav>
                                      </p:tavLst>
                                    </p:anim>
                                    <p:anim calcmode="lin" valueType="num">
                                      <p:cBhvr>
                                        <p:cTn id="58" dur="3000" fill="hold"/>
                                        <p:tgtEl>
                                          <p:spTgt spid="35"/>
                                        </p:tgtEl>
                                        <p:attrNameLst>
                                          <p:attrName>ppt_h</p:attrName>
                                        </p:attrNameLst>
                                      </p:cBhvr>
                                      <p:tavLst>
                                        <p:tav tm="0">
                                          <p:val>
                                            <p:fltVal val="0"/>
                                          </p:val>
                                        </p:tav>
                                        <p:tav tm="100000">
                                          <p:val>
                                            <p:strVal val="#ppt_h"/>
                                          </p:val>
                                        </p:tav>
                                      </p:tavLst>
                                    </p:anim>
                                    <p:animEffect transition="in" filter="fade">
                                      <p:cBhvr>
                                        <p:cTn id="59" dur="3000"/>
                                        <p:tgtEl>
                                          <p:spTgt spid="35"/>
                                        </p:tgtEl>
                                      </p:cBhvr>
                                    </p:animEffect>
                                  </p:childTnLst>
                                </p:cTn>
                              </p:par>
                              <p:par>
                                <p:cTn id="60" presetID="53"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3000" fill="hold"/>
                                        <p:tgtEl>
                                          <p:spTgt spid="34"/>
                                        </p:tgtEl>
                                        <p:attrNameLst>
                                          <p:attrName>ppt_w</p:attrName>
                                        </p:attrNameLst>
                                      </p:cBhvr>
                                      <p:tavLst>
                                        <p:tav tm="0">
                                          <p:val>
                                            <p:fltVal val="0"/>
                                          </p:val>
                                        </p:tav>
                                        <p:tav tm="100000">
                                          <p:val>
                                            <p:strVal val="#ppt_w"/>
                                          </p:val>
                                        </p:tav>
                                      </p:tavLst>
                                    </p:anim>
                                    <p:anim calcmode="lin" valueType="num">
                                      <p:cBhvr>
                                        <p:cTn id="63" dur="3000" fill="hold"/>
                                        <p:tgtEl>
                                          <p:spTgt spid="34"/>
                                        </p:tgtEl>
                                        <p:attrNameLst>
                                          <p:attrName>ppt_h</p:attrName>
                                        </p:attrNameLst>
                                      </p:cBhvr>
                                      <p:tavLst>
                                        <p:tav tm="0">
                                          <p:val>
                                            <p:fltVal val="0"/>
                                          </p:val>
                                        </p:tav>
                                        <p:tav tm="100000">
                                          <p:val>
                                            <p:strVal val="#ppt_h"/>
                                          </p:val>
                                        </p:tav>
                                      </p:tavLst>
                                    </p:anim>
                                    <p:animEffect transition="in" filter="fade">
                                      <p:cBhvr>
                                        <p:cTn id="64" dur="3000"/>
                                        <p:tgtEl>
                                          <p:spTgt spid="34"/>
                                        </p:tgtEl>
                                      </p:cBhvr>
                                    </p:animEffect>
                                  </p:childTnLst>
                                </p:cTn>
                              </p:par>
                              <p:par>
                                <p:cTn id="65" presetID="53"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3000" fill="hold"/>
                                        <p:tgtEl>
                                          <p:spTgt spid="38"/>
                                        </p:tgtEl>
                                        <p:attrNameLst>
                                          <p:attrName>ppt_w</p:attrName>
                                        </p:attrNameLst>
                                      </p:cBhvr>
                                      <p:tavLst>
                                        <p:tav tm="0">
                                          <p:val>
                                            <p:fltVal val="0"/>
                                          </p:val>
                                        </p:tav>
                                        <p:tav tm="100000">
                                          <p:val>
                                            <p:strVal val="#ppt_w"/>
                                          </p:val>
                                        </p:tav>
                                      </p:tavLst>
                                    </p:anim>
                                    <p:anim calcmode="lin" valueType="num">
                                      <p:cBhvr>
                                        <p:cTn id="68" dur="3000" fill="hold"/>
                                        <p:tgtEl>
                                          <p:spTgt spid="38"/>
                                        </p:tgtEl>
                                        <p:attrNameLst>
                                          <p:attrName>ppt_h</p:attrName>
                                        </p:attrNameLst>
                                      </p:cBhvr>
                                      <p:tavLst>
                                        <p:tav tm="0">
                                          <p:val>
                                            <p:fltVal val="0"/>
                                          </p:val>
                                        </p:tav>
                                        <p:tav tm="100000">
                                          <p:val>
                                            <p:strVal val="#ppt_h"/>
                                          </p:val>
                                        </p:tav>
                                      </p:tavLst>
                                    </p:anim>
                                    <p:animEffect transition="in" filter="fade">
                                      <p:cBhvr>
                                        <p:cTn id="69" dur="3000"/>
                                        <p:tgtEl>
                                          <p:spTgt spid="38"/>
                                        </p:tgtEl>
                                      </p:cBhvr>
                                    </p:animEffect>
                                  </p:childTnLst>
                                </p:cTn>
                              </p:par>
                              <p:par>
                                <p:cTn id="70" presetID="53" presetClass="entr" presetSubtype="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p:cTn id="72" dur="3000" fill="hold"/>
                                        <p:tgtEl>
                                          <p:spTgt spid="37"/>
                                        </p:tgtEl>
                                        <p:attrNameLst>
                                          <p:attrName>ppt_w</p:attrName>
                                        </p:attrNameLst>
                                      </p:cBhvr>
                                      <p:tavLst>
                                        <p:tav tm="0">
                                          <p:val>
                                            <p:fltVal val="0"/>
                                          </p:val>
                                        </p:tav>
                                        <p:tav tm="100000">
                                          <p:val>
                                            <p:strVal val="#ppt_w"/>
                                          </p:val>
                                        </p:tav>
                                      </p:tavLst>
                                    </p:anim>
                                    <p:anim calcmode="lin" valueType="num">
                                      <p:cBhvr>
                                        <p:cTn id="73" dur="3000" fill="hold"/>
                                        <p:tgtEl>
                                          <p:spTgt spid="37"/>
                                        </p:tgtEl>
                                        <p:attrNameLst>
                                          <p:attrName>ppt_h</p:attrName>
                                        </p:attrNameLst>
                                      </p:cBhvr>
                                      <p:tavLst>
                                        <p:tav tm="0">
                                          <p:val>
                                            <p:fltVal val="0"/>
                                          </p:val>
                                        </p:tav>
                                        <p:tav tm="100000">
                                          <p:val>
                                            <p:strVal val="#ppt_h"/>
                                          </p:val>
                                        </p:tav>
                                      </p:tavLst>
                                    </p:anim>
                                    <p:animEffect transition="in" filter="fade">
                                      <p:cBhvr>
                                        <p:cTn id="74" dur="3000"/>
                                        <p:tgtEl>
                                          <p:spTgt spid="37"/>
                                        </p:tgtEl>
                                      </p:cBhvr>
                                    </p:animEffect>
                                  </p:childTnLst>
                                </p:cTn>
                              </p:par>
                              <p:par>
                                <p:cTn id="75" presetID="53" presetClass="entr" presetSubtype="0" fill="hold" nodeType="with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p:cTn id="77" dur="3000" fill="hold"/>
                                        <p:tgtEl>
                                          <p:spTgt spid="36"/>
                                        </p:tgtEl>
                                        <p:attrNameLst>
                                          <p:attrName>ppt_w</p:attrName>
                                        </p:attrNameLst>
                                      </p:cBhvr>
                                      <p:tavLst>
                                        <p:tav tm="0">
                                          <p:val>
                                            <p:fltVal val="0"/>
                                          </p:val>
                                        </p:tav>
                                        <p:tav tm="100000">
                                          <p:val>
                                            <p:strVal val="#ppt_w"/>
                                          </p:val>
                                        </p:tav>
                                      </p:tavLst>
                                    </p:anim>
                                    <p:anim calcmode="lin" valueType="num">
                                      <p:cBhvr>
                                        <p:cTn id="78" dur="3000" fill="hold"/>
                                        <p:tgtEl>
                                          <p:spTgt spid="36"/>
                                        </p:tgtEl>
                                        <p:attrNameLst>
                                          <p:attrName>ppt_h</p:attrName>
                                        </p:attrNameLst>
                                      </p:cBhvr>
                                      <p:tavLst>
                                        <p:tav tm="0">
                                          <p:val>
                                            <p:fltVal val="0"/>
                                          </p:val>
                                        </p:tav>
                                        <p:tav tm="100000">
                                          <p:val>
                                            <p:strVal val="#ppt_h"/>
                                          </p:val>
                                        </p:tav>
                                      </p:tavLst>
                                    </p:anim>
                                    <p:animEffect transition="in" filter="fade">
                                      <p:cBhvr>
                                        <p:cTn id="79" dur="3000"/>
                                        <p:tgtEl>
                                          <p:spTgt spid="36"/>
                                        </p:tgtEl>
                                      </p:cBhvr>
                                    </p:animEffect>
                                  </p:childTnLst>
                                </p:cTn>
                              </p:par>
                              <p:par>
                                <p:cTn id="80" presetID="53"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3000" fill="hold"/>
                                        <p:tgtEl>
                                          <p:spTgt spid="33"/>
                                        </p:tgtEl>
                                        <p:attrNameLst>
                                          <p:attrName>ppt_w</p:attrName>
                                        </p:attrNameLst>
                                      </p:cBhvr>
                                      <p:tavLst>
                                        <p:tav tm="0">
                                          <p:val>
                                            <p:fltVal val="0"/>
                                          </p:val>
                                        </p:tav>
                                        <p:tav tm="100000">
                                          <p:val>
                                            <p:strVal val="#ppt_w"/>
                                          </p:val>
                                        </p:tav>
                                      </p:tavLst>
                                    </p:anim>
                                    <p:anim calcmode="lin" valueType="num">
                                      <p:cBhvr>
                                        <p:cTn id="83" dur="3000" fill="hold"/>
                                        <p:tgtEl>
                                          <p:spTgt spid="33"/>
                                        </p:tgtEl>
                                        <p:attrNameLst>
                                          <p:attrName>ppt_h</p:attrName>
                                        </p:attrNameLst>
                                      </p:cBhvr>
                                      <p:tavLst>
                                        <p:tav tm="0">
                                          <p:val>
                                            <p:fltVal val="0"/>
                                          </p:val>
                                        </p:tav>
                                        <p:tav tm="100000">
                                          <p:val>
                                            <p:strVal val="#ppt_h"/>
                                          </p:val>
                                        </p:tav>
                                      </p:tavLst>
                                    </p:anim>
                                    <p:animEffect transition="in" filter="fade">
                                      <p:cBhvr>
                                        <p:cTn id="84" dur="3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upafred.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ext Box 9"/>
          <p:cNvSpPr txBox="1">
            <a:spLocks noChangeArrowheads="1"/>
          </p:cNvSpPr>
          <p:nvPr/>
        </p:nvSpPr>
        <p:spPr bwMode="auto">
          <a:xfrm>
            <a:off x="1295399" y="2057400"/>
            <a:ext cx="3657599" cy="3293209"/>
          </a:xfrm>
          <a:prstGeom prst="rect">
            <a:avLst/>
          </a:prstGeom>
          <a:noFill/>
          <a:ln w="9525">
            <a:noFill/>
            <a:miter lim="800000"/>
            <a:headEnd/>
            <a:tailEnd/>
          </a:ln>
        </p:spPr>
        <p:txBody>
          <a:bodyPr wrap="square">
            <a:spAutoFit/>
          </a:bodyPr>
          <a:lstStyle/>
          <a:p>
            <a:pPr>
              <a:spcBef>
                <a:spcPct val="50000"/>
              </a:spcBef>
            </a:pPr>
            <a:r>
              <a:rPr lang="en-US" sz="1600" dirty="0"/>
              <a:t>Boulevard Ensemble Studio Theatre</a:t>
            </a:r>
          </a:p>
          <a:p>
            <a:pPr>
              <a:spcBef>
                <a:spcPct val="50000"/>
              </a:spcBef>
            </a:pPr>
            <a:r>
              <a:rPr lang="en-US" sz="1600" dirty="0" err="1"/>
              <a:t>DanceCircus</a:t>
            </a:r>
            <a:endParaRPr lang="en-US" sz="1600" dirty="0"/>
          </a:p>
          <a:p>
            <a:pPr>
              <a:spcBef>
                <a:spcPct val="50000"/>
              </a:spcBef>
            </a:pPr>
            <a:r>
              <a:rPr lang="en-US" sz="1600" dirty="0"/>
              <a:t>Festival City Symphony</a:t>
            </a:r>
          </a:p>
          <a:p>
            <a:pPr>
              <a:spcBef>
                <a:spcPct val="50000"/>
              </a:spcBef>
            </a:pPr>
            <a:r>
              <a:rPr lang="en-US" sz="1600" dirty="0"/>
              <a:t>Frankly Music</a:t>
            </a:r>
          </a:p>
          <a:p>
            <a:pPr>
              <a:spcBef>
                <a:spcPct val="50000"/>
              </a:spcBef>
            </a:pPr>
            <a:r>
              <a:rPr lang="en-US" sz="1600" dirty="0"/>
              <a:t>In Tandem Theatre</a:t>
            </a:r>
          </a:p>
          <a:p>
            <a:pPr>
              <a:spcBef>
                <a:spcPct val="50000"/>
              </a:spcBef>
            </a:pPr>
            <a:r>
              <a:rPr lang="en-US" sz="1600" dirty="0"/>
              <a:t>Kenosha Symphony Association</a:t>
            </a:r>
          </a:p>
          <a:p>
            <a:pPr>
              <a:spcBef>
                <a:spcPct val="50000"/>
              </a:spcBef>
            </a:pPr>
            <a:r>
              <a:rPr lang="en-US" sz="1600" dirty="0" err="1"/>
              <a:t>Ko-Thi</a:t>
            </a:r>
            <a:r>
              <a:rPr lang="en-US" sz="1600" dirty="0"/>
              <a:t> Dance Company</a:t>
            </a:r>
          </a:p>
          <a:p>
            <a:pPr>
              <a:spcBef>
                <a:spcPct val="50000"/>
              </a:spcBef>
            </a:pPr>
            <a:r>
              <a:rPr lang="en-US" sz="1600" dirty="0"/>
              <a:t>Latino Arts</a:t>
            </a:r>
          </a:p>
          <a:p>
            <a:pPr>
              <a:spcBef>
                <a:spcPct val="50000"/>
              </a:spcBef>
            </a:pPr>
            <a:r>
              <a:rPr lang="en-US" sz="1600" dirty="0"/>
              <a:t>Milwaukee Chamber Orchestra</a:t>
            </a:r>
          </a:p>
        </p:txBody>
      </p:sp>
      <p:sp>
        <p:nvSpPr>
          <p:cNvPr id="3" name="Text Box 10"/>
          <p:cNvSpPr txBox="1">
            <a:spLocks noChangeArrowheads="1"/>
          </p:cNvSpPr>
          <p:nvPr/>
        </p:nvSpPr>
        <p:spPr bwMode="auto">
          <a:xfrm>
            <a:off x="5181600" y="2057400"/>
            <a:ext cx="2895600" cy="3908762"/>
          </a:xfrm>
          <a:prstGeom prst="rect">
            <a:avLst/>
          </a:prstGeom>
          <a:noFill/>
          <a:ln w="9525">
            <a:noFill/>
            <a:miter lim="800000"/>
            <a:headEnd/>
            <a:tailEnd/>
          </a:ln>
        </p:spPr>
        <p:txBody>
          <a:bodyPr wrap="square">
            <a:spAutoFit/>
          </a:bodyPr>
          <a:lstStyle/>
          <a:p>
            <a:pPr>
              <a:spcBef>
                <a:spcPct val="50000"/>
              </a:spcBef>
            </a:pPr>
            <a:r>
              <a:rPr lang="en-US" sz="1600" dirty="0"/>
              <a:t>Milwaukee Choral Artists</a:t>
            </a:r>
          </a:p>
          <a:p>
            <a:pPr>
              <a:spcBef>
                <a:spcPct val="50000"/>
              </a:spcBef>
            </a:pPr>
            <a:r>
              <a:rPr lang="en-US" sz="1600" dirty="0"/>
              <a:t>Milwaukee Opera Theatre</a:t>
            </a:r>
          </a:p>
          <a:p>
            <a:pPr>
              <a:spcBef>
                <a:spcPct val="50000"/>
              </a:spcBef>
            </a:pPr>
            <a:r>
              <a:rPr lang="en-US" sz="1600" dirty="0"/>
              <a:t>North Shore Academy of the Arts</a:t>
            </a:r>
          </a:p>
          <a:p>
            <a:pPr>
              <a:spcBef>
                <a:spcPct val="50000"/>
              </a:spcBef>
            </a:pPr>
            <a:r>
              <a:rPr lang="en-US" sz="1600" dirty="0"/>
              <a:t>PianoArts of Wisconsin</a:t>
            </a:r>
          </a:p>
          <a:p>
            <a:pPr>
              <a:spcBef>
                <a:spcPct val="50000"/>
              </a:spcBef>
            </a:pPr>
            <a:r>
              <a:rPr lang="en-US" sz="1600" dirty="0"/>
              <a:t>Racine Symphony Orchestra</a:t>
            </a:r>
          </a:p>
          <a:p>
            <a:pPr>
              <a:spcBef>
                <a:spcPct val="50000"/>
              </a:spcBef>
            </a:pPr>
            <a:r>
              <a:rPr lang="en-US" sz="1600" dirty="0"/>
              <a:t>Sunset Playhouse</a:t>
            </a:r>
          </a:p>
          <a:p>
            <a:pPr>
              <a:spcBef>
                <a:spcPct val="50000"/>
              </a:spcBef>
            </a:pPr>
            <a:r>
              <a:rPr lang="en-US" sz="1600" dirty="0"/>
              <a:t>Theatre </a:t>
            </a:r>
            <a:r>
              <a:rPr lang="en-US" sz="1600" dirty="0" err="1"/>
              <a:t>Gigante</a:t>
            </a:r>
            <a:endParaRPr lang="en-US" sz="1600" dirty="0"/>
          </a:p>
          <a:p>
            <a:pPr>
              <a:spcBef>
                <a:spcPct val="50000"/>
              </a:spcBef>
            </a:pPr>
            <a:r>
              <a:rPr lang="en-US" sz="1600" dirty="0" smtClean="0"/>
              <a:t>Wild </a:t>
            </a:r>
            <a:r>
              <a:rPr lang="en-US" sz="1600" dirty="0"/>
              <a:t>Space Dance Company</a:t>
            </a:r>
          </a:p>
          <a:p>
            <a:pPr>
              <a:spcBef>
                <a:spcPct val="50000"/>
              </a:spcBef>
            </a:pPr>
            <a:r>
              <a:rPr lang="en-US" sz="1600" dirty="0"/>
              <a:t>Windfall </a:t>
            </a:r>
            <a:r>
              <a:rPr lang="en-US" sz="1600" dirty="0" smtClean="0"/>
              <a:t>Theatre</a:t>
            </a:r>
          </a:p>
          <a:p>
            <a:pPr>
              <a:spcBef>
                <a:spcPct val="50000"/>
              </a:spcBef>
            </a:pPr>
            <a:r>
              <a:rPr lang="en-US" sz="1600" dirty="0" smtClean="0"/>
              <a:t>Wisconsin Philharmonic</a:t>
            </a:r>
            <a:endParaRPr lang="en-US" sz="1600" dirty="0"/>
          </a:p>
        </p:txBody>
      </p:sp>
      <p:sp>
        <p:nvSpPr>
          <p:cNvPr id="4" name="Text Box 11"/>
          <p:cNvSpPr txBox="1">
            <a:spLocks noChangeArrowheads="1"/>
          </p:cNvSpPr>
          <p:nvPr/>
        </p:nvSpPr>
        <p:spPr bwMode="auto">
          <a:xfrm>
            <a:off x="1524000" y="1143000"/>
            <a:ext cx="5638800" cy="584775"/>
          </a:xfrm>
          <a:prstGeom prst="rect">
            <a:avLst/>
          </a:prstGeom>
          <a:noFill/>
          <a:ln w="9525">
            <a:noFill/>
            <a:miter lim="800000"/>
            <a:headEnd/>
            <a:tailEnd/>
          </a:ln>
        </p:spPr>
        <p:txBody>
          <a:bodyPr>
            <a:spAutoFit/>
          </a:bodyPr>
          <a:lstStyle/>
          <a:p>
            <a:pPr algn="ctr">
              <a:spcBef>
                <a:spcPct val="50000"/>
              </a:spcBef>
            </a:pPr>
            <a:r>
              <a:rPr lang="en-US" sz="3200" b="1" dirty="0" smtClean="0"/>
              <a:t>2011 </a:t>
            </a:r>
            <a:r>
              <a:rPr lang="en-US" sz="3200" b="1" dirty="0"/>
              <a:t>UPAF </a:t>
            </a:r>
            <a:r>
              <a:rPr lang="en-US" sz="3200" b="1" dirty="0" smtClean="0"/>
              <a:t>Affiliate Groups</a:t>
            </a:r>
            <a:endParaRPr lang="en-US" sz="3200"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upafpurpl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TextBox 6"/>
          <p:cNvSpPr txBox="1"/>
          <p:nvPr/>
        </p:nvSpPr>
        <p:spPr>
          <a:xfrm>
            <a:off x="1524000" y="2743200"/>
            <a:ext cx="6324600" cy="2862322"/>
          </a:xfrm>
          <a:prstGeom prst="rect">
            <a:avLst/>
          </a:prstGeom>
          <a:noFill/>
        </p:spPr>
        <p:txBody>
          <a:bodyPr wrap="square" rtlCol="0">
            <a:spAutoFit/>
          </a:bodyPr>
          <a:lstStyle/>
          <a:p>
            <a:pPr>
              <a:buFont typeface="Arial" pitchFamily="34" charset="0"/>
              <a:buChar char="•"/>
            </a:pPr>
            <a:r>
              <a:rPr lang="en-US" dirty="0" smtClean="0"/>
              <a:t> Participation in the performing arts has been shown to improve children’s confidence, focus and test scores which helps students succeed in the classroom, and beyond.</a:t>
            </a:r>
          </a:p>
          <a:p>
            <a:pPr>
              <a:buFont typeface="Arial" pitchFamily="34" charset="0"/>
              <a:buChar char="•"/>
            </a:pPr>
            <a:endParaRPr lang="en-US" dirty="0" smtClean="0"/>
          </a:p>
          <a:p>
            <a:pPr>
              <a:buFont typeface="Arial" pitchFamily="34" charset="0"/>
              <a:buChar char="•"/>
            </a:pPr>
            <a:r>
              <a:rPr lang="en-US" dirty="0" smtClean="0"/>
              <a:t> UPAF Member Groups help educate 400,000 area youth each year, helping to fill the gap created by recent school budget cuts.</a:t>
            </a:r>
          </a:p>
          <a:p>
            <a:pPr>
              <a:buFont typeface="Arial" pitchFamily="34" charset="0"/>
              <a:buChar char="•"/>
            </a:pPr>
            <a:endParaRPr lang="en-US" dirty="0" smtClean="0"/>
          </a:p>
          <a:p>
            <a:pPr>
              <a:buFont typeface="Arial" pitchFamily="34" charset="0"/>
              <a:buChar char="•"/>
            </a:pPr>
            <a:r>
              <a:rPr lang="en-US" dirty="0" smtClean="0"/>
              <a:t> Your support of UPAF allows our Member Groups to create community and touch the lives </a:t>
            </a:r>
            <a:r>
              <a:rPr lang="en-US" smtClean="0"/>
              <a:t>of not </a:t>
            </a:r>
            <a:r>
              <a:rPr lang="en-US" dirty="0" smtClean="0"/>
              <a:t>only children, but also the elderly, abused and disabled.</a:t>
            </a:r>
            <a:endParaRPr lang="en-US" dirty="0"/>
          </a:p>
        </p:txBody>
      </p:sp>
      <p:pic>
        <p:nvPicPr>
          <p:cNvPr id="10" name="Picture 9" descr="life-title-teal.jpg"/>
          <p:cNvPicPr>
            <a:picLocks noChangeAspect="1"/>
          </p:cNvPicPr>
          <p:nvPr/>
        </p:nvPicPr>
        <p:blipFill>
          <a:blip r:embed="rId3" cstate="print"/>
          <a:stretch>
            <a:fillRect/>
          </a:stretch>
        </p:blipFill>
        <p:spPr>
          <a:xfrm>
            <a:off x="1828800" y="1981200"/>
            <a:ext cx="5603965" cy="457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pafteal.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6" descr="Bel Canto logo 2007"/>
          <p:cNvPicPr>
            <a:picLocks noChangeAspect="1" noChangeArrowheads="1"/>
          </p:cNvPicPr>
          <p:nvPr/>
        </p:nvPicPr>
        <p:blipFill>
          <a:blip r:embed="rId3" cstate="print"/>
          <a:srcRect/>
          <a:stretch>
            <a:fillRect/>
          </a:stretch>
        </p:blipFill>
        <p:spPr bwMode="auto">
          <a:xfrm>
            <a:off x="685800" y="762000"/>
            <a:ext cx="2743200" cy="1724025"/>
          </a:xfrm>
          <a:prstGeom prst="rect">
            <a:avLst/>
          </a:prstGeom>
          <a:noFill/>
          <a:ln w="9525">
            <a:noFill/>
            <a:miter lim="800000"/>
            <a:headEnd/>
            <a:tailEnd/>
          </a:ln>
        </p:spPr>
      </p:pic>
      <p:pic>
        <p:nvPicPr>
          <p:cNvPr id="7" name="Picture 5" descr="Group"/>
          <p:cNvPicPr>
            <a:picLocks noChangeAspect="1" noChangeArrowheads="1"/>
          </p:cNvPicPr>
          <p:nvPr/>
        </p:nvPicPr>
        <p:blipFill>
          <a:blip r:embed="rId4" cstate="print"/>
          <a:stretch>
            <a:fillRect/>
          </a:stretch>
        </p:blipFill>
        <p:spPr bwMode="auto">
          <a:xfrm>
            <a:off x="609600" y="2745014"/>
            <a:ext cx="4368800" cy="3120571"/>
          </a:xfrm>
          <a:prstGeom prst="rect">
            <a:avLst/>
          </a:prstGeom>
          <a:noFill/>
          <a:ln w="9525">
            <a:noFill/>
            <a:miter lim="800000"/>
            <a:headEnd/>
            <a:tailEnd/>
          </a:ln>
        </p:spPr>
      </p:pic>
      <p:sp>
        <p:nvSpPr>
          <p:cNvPr id="8" name="Text Box 7"/>
          <p:cNvSpPr txBox="1">
            <a:spLocks noChangeArrowheads="1"/>
          </p:cNvSpPr>
          <p:nvPr/>
        </p:nvSpPr>
        <p:spPr bwMode="auto">
          <a:xfrm>
            <a:off x="5181600" y="1143000"/>
            <a:ext cx="3276600" cy="5216813"/>
          </a:xfrm>
          <a:prstGeom prst="rect">
            <a:avLst/>
          </a:prstGeom>
          <a:noFill/>
          <a:ln w="9525">
            <a:noFill/>
            <a:miter lim="800000"/>
            <a:headEnd/>
            <a:tailEnd/>
          </a:ln>
        </p:spPr>
        <p:txBody>
          <a:bodyPr>
            <a:spAutoFit/>
          </a:bodyPr>
          <a:lstStyle/>
          <a:p>
            <a:pPr lvl="0" algn="ctr">
              <a:spcBef>
                <a:spcPct val="50000"/>
              </a:spcBef>
            </a:pPr>
            <a:r>
              <a:rPr lang="en-US" dirty="0" smtClean="0"/>
              <a:t>The </a:t>
            </a:r>
            <a:r>
              <a:rPr lang="en-US" b="1" dirty="0" err="1" smtClean="0"/>
              <a:t>Bel</a:t>
            </a:r>
            <a:r>
              <a:rPr lang="en-US" b="1" dirty="0" smtClean="0"/>
              <a:t> Canto Chorus</a:t>
            </a:r>
            <a:r>
              <a:rPr lang="en-US" dirty="0" smtClean="0"/>
              <a:t> </a:t>
            </a:r>
            <a:r>
              <a:rPr lang="en-US" i="1" dirty="0" smtClean="0"/>
              <a:t>Senior Singers</a:t>
            </a:r>
            <a:r>
              <a:rPr lang="en-US" dirty="0" smtClean="0"/>
              <a:t> outreach program continues to be a leading example of the possibility for the performing arts to enhance the lives of their community members – regardless of age. </a:t>
            </a:r>
            <a:br>
              <a:rPr lang="en-US" dirty="0" smtClean="0"/>
            </a:br>
            <a:r>
              <a:rPr lang="en-US" dirty="0" err="1" smtClean="0"/>
              <a:t>Bel</a:t>
            </a:r>
            <a:r>
              <a:rPr lang="en-US" dirty="0" smtClean="0"/>
              <a:t> Canto Music Director Richard </a:t>
            </a:r>
            <a:r>
              <a:rPr lang="en-US" dirty="0" err="1" smtClean="0"/>
              <a:t>Hynson</a:t>
            </a:r>
            <a:r>
              <a:rPr lang="en-US" dirty="0" smtClean="0"/>
              <a:t> initiated a 3-year study to measure the impact of cultural programs on older adults who participated in the program and found clear differences in the health of the seniors including improved vision, breathing and posture, and fewer doctor visits. </a:t>
            </a:r>
          </a:p>
          <a:p>
            <a:pPr algn="ctr">
              <a:spcBef>
                <a:spcPct val="50000"/>
              </a:spcBef>
            </a:pP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upafpurple.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12"/>
          <p:cNvPicPr>
            <a:picLocks noChangeAspect="1" noChangeArrowheads="1"/>
          </p:cNvPicPr>
          <p:nvPr/>
        </p:nvPicPr>
        <p:blipFill>
          <a:blip r:embed="rId3" cstate="print"/>
          <a:srcRect/>
          <a:stretch>
            <a:fillRect/>
          </a:stretch>
        </p:blipFill>
        <p:spPr bwMode="auto">
          <a:xfrm>
            <a:off x="533400" y="1143000"/>
            <a:ext cx="3919538" cy="1116013"/>
          </a:xfrm>
          <a:prstGeom prst="rect">
            <a:avLst/>
          </a:prstGeom>
          <a:noFill/>
          <a:ln w="9525">
            <a:noFill/>
            <a:miter lim="800000"/>
            <a:headEnd/>
            <a:tailEnd/>
          </a:ln>
        </p:spPr>
      </p:pic>
      <p:pic>
        <p:nvPicPr>
          <p:cNvPr id="7" name="Picture 6" descr="montage3"/>
          <p:cNvPicPr>
            <a:picLocks noChangeAspect="1" noChangeArrowheads="1"/>
          </p:cNvPicPr>
          <p:nvPr/>
        </p:nvPicPr>
        <p:blipFill>
          <a:blip r:embed="rId4" cstate="print"/>
          <a:stretch>
            <a:fillRect/>
          </a:stretch>
        </p:blipFill>
        <p:spPr bwMode="auto">
          <a:xfrm>
            <a:off x="609600" y="2413003"/>
            <a:ext cx="4724400" cy="3779995"/>
          </a:xfrm>
          <a:prstGeom prst="rect">
            <a:avLst/>
          </a:prstGeom>
          <a:noFill/>
          <a:ln w="9525">
            <a:noFill/>
            <a:miter lim="800000"/>
            <a:headEnd/>
            <a:tailEnd/>
          </a:ln>
        </p:spPr>
      </p:pic>
      <p:sp>
        <p:nvSpPr>
          <p:cNvPr id="8" name="Text Box 7"/>
          <p:cNvSpPr txBox="1">
            <a:spLocks noChangeArrowheads="1"/>
          </p:cNvSpPr>
          <p:nvPr/>
        </p:nvSpPr>
        <p:spPr bwMode="auto">
          <a:xfrm>
            <a:off x="5562600" y="2057400"/>
            <a:ext cx="2819400" cy="3970318"/>
          </a:xfrm>
          <a:prstGeom prst="rect">
            <a:avLst/>
          </a:prstGeom>
          <a:noFill/>
          <a:ln w="9525">
            <a:noFill/>
            <a:miter lim="800000"/>
            <a:headEnd/>
            <a:tailEnd/>
          </a:ln>
        </p:spPr>
        <p:txBody>
          <a:bodyPr wrap="square">
            <a:spAutoFit/>
          </a:bodyPr>
          <a:lstStyle/>
          <a:p>
            <a:pPr lvl="0" algn="ctr">
              <a:spcBef>
                <a:spcPct val="50000"/>
              </a:spcBef>
            </a:pPr>
            <a:r>
              <a:rPr lang="en-US" b="1" dirty="0" err="1" smtClean="0"/>
              <a:t>Danceworks</a:t>
            </a:r>
            <a:r>
              <a:rPr lang="en-US" b="1" dirty="0" smtClean="0"/>
              <a:t>’</a:t>
            </a:r>
            <a:r>
              <a:rPr lang="en-US" dirty="0" smtClean="0"/>
              <a:t> </a:t>
            </a:r>
            <a:r>
              <a:rPr lang="en-US" i="1" dirty="0" smtClean="0"/>
              <a:t>Intergenerational Multi-Arts Project</a:t>
            </a:r>
            <a:r>
              <a:rPr lang="en-US" dirty="0" smtClean="0"/>
              <a:t> (IMAP) is offered at 7 senior citizen sites with 7 neighboring site schools introduces participants to a range of artistic expression while encouraging creative thinking and problem solving across generations and subject boundaries. </a:t>
            </a:r>
          </a:p>
          <a:p>
            <a:pPr algn="ctr">
              <a:spcBef>
                <a:spcPct val="50000"/>
              </a:spcBef>
            </a:pPr>
            <a:endParaRPr lang="en-US" dirty="0"/>
          </a:p>
          <a:p>
            <a:pPr algn="ctr">
              <a:spcBef>
                <a:spcPct val="50000"/>
              </a:spcBef>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upafteal_hook.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12"/>
          <p:cNvPicPr>
            <a:picLocks noChangeAspect="1" noChangeArrowheads="1"/>
          </p:cNvPicPr>
          <p:nvPr/>
        </p:nvPicPr>
        <p:blipFill>
          <a:blip r:embed="rId3" cstate="print"/>
          <a:srcRect/>
          <a:stretch>
            <a:fillRect/>
          </a:stretch>
        </p:blipFill>
        <p:spPr bwMode="auto">
          <a:xfrm>
            <a:off x="4114800" y="1600200"/>
            <a:ext cx="4359687" cy="1230860"/>
          </a:xfrm>
          <a:prstGeom prst="rect">
            <a:avLst/>
          </a:prstGeom>
          <a:noFill/>
          <a:ln w="9525">
            <a:noFill/>
            <a:miter lim="800000"/>
            <a:headEnd/>
            <a:tailEnd/>
          </a:ln>
        </p:spPr>
      </p:pic>
      <p:pic>
        <p:nvPicPr>
          <p:cNvPr id="7" name="Picture 5" descr="FSCT- 006"/>
          <p:cNvPicPr>
            <a:picLocks noChangeAspect="1" noChangeArrowheads="1"/>
          </p:cNvPicPr>
          <p:nvPr/>
        </p:nvPicPr>
        <p:blipFill>
          <a:blip r:embed="rId4" cstate="print"/>
          <a:stretch>
            <a:fillRect/>
          </a:stretch>
        </p:blipFill>
        <p:spPr bwMode="auto">
          <a:xfrm>
            <a:off x="4015586" y="3124200"/>
            <a:ext cx="4454220" cy="2971800"/>
          </a:xfrm>
          <a:prstGeom prst="rect">
            <a:avLst/>
          </a:prstGeom>
          <a:noFill/>
          <a:ln w="9525">
            <a:noFill/>
            <a:miter lim="800000"/>
            <a:headEnd/>
            <a:tailEnd/>
          </a:ln>
        </p:spPr>
      </p:pic>
      <p:sp>
        <p:nvSpPr>
          <p:cNvPr id="8" name="Text Box 8"/>
          <p:cNvSpPr txBox="1">
            <a:spLocks noChangeArrowheads="1"/>
          </p:cNvSpPr>
          <p:nvPr/>
        </p:nvSpPr>
        <p:spPr bwMode="auto">
          <a:xfrm>
            <a:off x="685800" y="762000"/>
            <a:ext cx="3200400" cy="4801314"/>
          </a:xfrm>
          <a:prstGeom prst="rect">
            <a:avLst/>
          </a:prstGeom>
          <a:noFill/>
          <a:ln w="9525">
            <a:noFill/>
            <a:miter lim="800000"/>
            <a:headEnd/>
            <a:tailEnd/>
          </a:ln>
        </p:spPr>
        <p:txBody>
          <a:bodyPr>
            <a:spAutoFit/>
          </a:bodyPr>
          <a:lstStyle/>
          <a:p>
            <a:pPr lvl="0" algn="ctr">
              <a:spcBef>
                <a:spcPct val="50000"/>
              </a:spcBef>
            </a:pPr>
            <a:r>
              <a:rPr lang="en-US" dirty="0" smtClean="0"/>
              <a:t>Designed to “open new doors for City of Milwaukee youth,” the </a:t>
            </a:r>
            <a:r>
              <a:rPr lang="en-US" b="1" dirty="0" smtClean="0"/>
              <a:t>First Stage Children’s Theater</a:t>
            </a:r>
            <a:r>
              <a:rPr lang="en-US" dirty="0" smtClean="0"/>
              <a:t> Community Partnership Program (CPP) is committed to making arts education accessible to all children in our community regardless of socioeconomic circumstances. CCP uses the power of theater arts to nurture the positive personal development and academic advancement of City of Milwaukee children. </a:t>
            </a:r>
          </a:p>
          <a:p>
            <a:pPr algn="ctr">
              <a:spcBef>
                <a:spcPct val="50000"/>
              </a:spcBef>
            </a:pPr>
            <a:endParaRPr lang="en-US" dirty="0"/>
          </a:p>
          <a:p>
            <a:pPr algn="ctr">
              <a:spcBef>
                <a:spcPct val="50000"/>
              </a:spcBef>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upafred.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4" name="Picture 12"/>
          <p:cNvPicPr>
            <a:picLocks noChangeAspect="1" noChangeArrowheads="1"/>
          </p:cNvPicPr>
          <p:nvPr/>
        </p:nvPicPr>
        <p:blipFill>
          <a:blip r:embed="rId3" cstate="print"/>
          <a:srcRect/>
          <a:stretch>
            <a:fillRect/>
          </a:stretch>
        </p:blipFill>
        <p:spPr bwMode="auto">
          <a:xfrm>
            <a:off x="609600" y="609600"/>
            <a:ext cx="1219199" cy="1506128"/>
          </a:xfrm>
          <a:prstGeom prst="rect">
            <a:avLst/>
          </a:prstGeom>
          <a:noFill/>
          <a:ln w="9525">
            <a:noFill/>
            <a:miter lim="800000"/>
            <a:headEnd/>
            <a:tailEnd/>
          </a:ln>
        </p:spPr>
      </p:pic>
      <p:pic>
        <p:nvPicPr>
          <p:cNvPr id="5" name="Picture 6" descr="FOC- 1675"/>
          <p:cNvPicPr>
            <a:picLocks noChangeAspect="1" noChangeArrowheads="1"/>
          </p:cNvPicPr>
          <p:nvPr/>
        </p:nvPicPr>
        <p:blipFill>
          <a:blip r:embed="rId4" cstate="print"/>
          <a:stretch>
            <a:fillRect/>
          </a:stretch>
        </p:blipFill>
        <p:spPr bwMode="auto">
          <a:xfrm>
            <a:off x="609600" y="2209800"/>
            <a:ext cx="5274466" cy="4065735"/>
          </a:xfrm>
          <a:prstGeom prst="rect">
            <a:avLst/>
          </a:prstGeom>
          <a:noFill/>
          <a:ln w="9525">
            <a:noFill/>
            <a:miter lim="800000"/>
            <a:headEnd/>
            <a:tailEnd/>
          </a:ln>
        </p:spPr>
      </p:pic>
      <p:sp>
        <p:nvSpPr>
          <p:cNvPr id="6" name="Text Box 7"/>
          <p:cNvSpPr txBox="1">
            <a:spLocks noChangeArrowheads="1"/>
          </p:cNvSpPr>
          <p:nvPr/>
        </p:nvSpPr>
        <p:spPr bwMode="auto">
          <a:xfrm>
            <a:off x="6019800" y="1219200"/>
            <a:ext cx="2590800" cy="5493812"/>
          </a:xfrm>
          <a:prstGeom prst="rect">
            <a:avLst/>
          </a:prstGeom>
          <a:noFill/>
          <a:ln w="9525">
            <a:noFill/>
            <a:miter lim="800000"/>
            <a:headEnd/>
            <a:tailEnd/>
          </a:ln>
        </p:spPr>
        <p:txBody>
          <a:bodyPr wrap="square">
            <a:spAutoFit/>
          </a:bodyPr>
          <a:lstStyle/>
          <a:p>
            <a:pPr lvl="0" algn="ctr">
              <a:spcBef>
                <a:spcPct val="50000"/>
              </a:spcBef>
            </a:pPr>
            <a:r>
              <a:rPr lang="en-US" b="1" dirty="0" smtClean="0"/>
              <a:t>Florentine Opera Company’s</a:t>
            </a:r>
            <a:r>
              <a:rPr lang="en-US" dirty="0" smtClean="0"/>
              <a:t> in-school children’s opera, </a:t>
            </a:r>
            <a:r>
              <a:rPr lang="en-US" i="1" dirty="0" smtClean="0"/>
              <a:t>The Billy Goats Gruff</a:t>
            </a:r>
            <a:r>
              <a:rPr lang="en-US" dirty="0" smtClean="0"/>
              <a:t>, </a:t>
            </a:r>
            <a:r>
              <a:rPr lang="en-US" i="1" dirty="0" smtClean="0"/>
              <a:t>Opera Inside Out</a:t>
            </a:r>
            <a:r>
              <a:rPr lang="en-US" dirty="0" smtClean="0"/>
              <a:t>, and the </a:t>
            </a:r>
            <a:r>
              <a:rPr lang="en-US" i="1" dirty="0" smtClean="0"/>
              <a:t>High School </a:t>
            </a:r>
            <a:r>
              <a:rPr lang="en-US" i="1" dirty="0" err="1" smtClean="0"/>
              <a:t>Masterclass</a:t>
            </a:r>
            <a:r>
              <a:rPr lang="en-US" dirty="0" smtClean="0"/>
              <a:t> are designed to both meet the state’s required learning targets, as well as provide vast opportunities for cross-curricular learning. These programs make opera experiences available to students at Milwaukee Public Schools, throughout Greater Milwaukee and around the state. </a:t>
            </a:r>
          </a:p>
          <a:p>
            <a:pPr algn="ctr">
              <a:spcBef>
                <a:spcPct val="50000"/>
              </a:spcBef>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913</TotalTime>
  <Words>1074</Words>
  <Application>Microsoft Office PowerPoint</Application>
  <PresentationFormat>On-screen Show (4:3)</PresentationFormat>
  <Paragraphs>56</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UNITED PERFORMING ARTS FUND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 Laub</dc:creator>
  <cp:lastModifiedBy>Jessica Laub</cp:lastModifiedBy>
  <cp:revision>60</cp:revision>
  <dcterms:created xsi:type="dcterms:W3CDTF">2011-02-23T21:57:12Z</dcterms:created>
  <dcterms:modified xsi:type="dcterms:W3CDTF">2011-03-15T20:20:20Z</dcterms:modified>
</cp:coreProperties>
</file>